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6858000" cy="9906000" type="A4"/>
  <p:notesSz cx="9929813" cy="143573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8C2D"/>
    <a:srgbClr val="7AB000"/>
    <a:srgbClr val="EEEFAF"/>
    <a:srgbClr val="F7EFC5"/>
    <a:srgbClr val="FE9FC5"/>
    <a:srgbClr val="FEDEFC"/>
    <a:srgbClr val="FDCBFB"/>
    <a:srgbClr val="FF99FF"/>
    <a:srgbClr val="FF66CC"/>
    <a:srgbClr val="EAE5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54" autoAdjust="0"/>
    <p:restoredTop sz="94660"/>
  </p:normalViewPr>
  <p:slideViewPr>
    <p:cSldViewPr snapToGrid="0">
      <p:cViewPr>
        <p:scale>
          <a:sx n="80" d="100"/>
          <a:sy n="80" d="100"/>
        </p:scale>
        <p:origin x="2082" y="-4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02919" cy="720361"/>
          </a:xfrm>
          <a:prstGeom prst="rect">
            <a:avLst/>
          </a:prstGeom>
        </p:spPr>
        <p:txBody>
          <a:bodyPr vert="horz" lIns="132743" tIns="66372" rIns="132743" bIns="66372" rtlCol="0"/>
          <a:lstStyle>
            <a:lvl1pPr algn="l">
              <a:defRPr sz="1700"/>
            </a:lvl1pPr>
          </a:lstStyle>
          <a:p>
            <a:endParaRPr lang="en-GB"/>
          </a:p>
        </p:txBody>
      </p:sp>
      <p:sp>
        <p:nvSpPr>
          <p:cNvPr id="3" name="Date Placeholder 2"/>
          <p:cNvSpPr>
            <a:spLocks noGrp="1"/>
          </p:cNvSpPr>
          <p:nvPr>
            <p:ph type="dt" idx="1"/>
          </p:nvPr>
        </p:nvSpPr>
        <p:spPr>
          <a:xfrm>
            <a:off x="5624596" y="1"/>
            <a:ext cx="4302919" cy="720361"/>
          </a:xfrm>
          <a:prstGeom prst="rect">
            <a:avLst/>
          </a:prstGeom>
        </p:spPr>
        <p:txBody>
          <a:bodyPr vert="horz" lIns="132743" tIns="66372" rIns="132743" bIns="66372" rtlCol="0"/>
          <a:lstStyle>
            <a:lvl1pPr algn="r">
              <a:defRPr sz="1700"/>
            </a:lvl1pPr>
          </a:lstStyle>
          <a:p>
            <a:fld id="{24D8555F-C3BB-41E5-99E3-408F2C4C712C}" type="datetimeFigureOut">
              <a:rPr lang="en-GB" smtClean="0"/>
              <a:t>04/09/2022</a:t>
            </a:fld>
            <a:endParaRPr lang="en-GB"/>
          </a:p>
        </p:txBody>
      </p:sp>
      <p:sp>
        <p:nvSpPr>
          <p:cNvPr id="4" name="Slide Image Placeholder 3"/>
          <p:cNvSpPr>
            <a:spLocks noGrp="1" noRot="1" noChangeAspect="1"/>
          </p:cNvSpPr>
          <p:nvPr>
            <p:ph type="sldImg" idx="2"/>
          </p:nvPr>
        </p:nvSpPr>
        <p:spPr>
          <a:xfrm>
            <a:off x="3287713" y="1795463"/>
            <a:ext cx="3354387" cy="4845050"/>
          </a:xfrm>
          <a:prstGeom prst="rect">
            <a:avLst/>
          </a:prstGeom>
          <a:noFill/>
          <a:ln w="12700">
            <a:solidFill>
              <a:prstClr val="black"/>
            </a:solidFill>
          </a:ln>
        </p:spPr>
        <p:txBody>
          <a:bodyPr vert="horz" lIns="132743" tIns="66372" rIns="132743" bIns="66372" rtlCol="0" anchor="ctr"/>
          <a:lstStyle/>
          <a:p>
            <a:endParaRPr lang="en-GB"/>
          </a:p>
        </p:txBody>
      </p:sp>
      <p:sp>
        <p:nvSpPr>
          <p:cNvPr id="5" name="Notes Placeholder 4"/>
          <p:cNvSpPr>
            <a:spLocks noGrp="1"/>
          </p:cNvSpPr>
          <p:nvPr>
            <p:ph type="body" sz="quarter" idx="3"/>
          </p:nvPr>
        </p:nvSpPr>
        <p:spPr>
          <a:xfrm>
            <a:off x="992982" y="6909474"/>
            <a:ext cx="7943850" cy="5653207"/>
          </a:xfrm>
          <a:prstGeom prst="rect">
            <a:avLst/>
          </a:prstGeom>
        </p:spPr>
        <p:txBody>
          <a:bodyPr vert="horz" lIns="132743" tIns="66372" rIns="132743" bIns="6637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13636992"/>
            <a:ext cx="4302919" cy="720359"/>
          </a:xfrm>
          <a:prstGeom prst="rect">
            <a:avLst/>
          </a:prstGeom>
        </p:spPr>
        <p:txBody>
          <a:bodyPr vert="horz" lIns="132743" tIns="66372" rIns="132743" bIns="66372" rtlCol="0" anchor="b"/>
          <a:lstStyle>
            <a:lvl1pPr algn="l">
              <a:defRPr sz="1700"/>
            </a:lvl1pPr>
          </a:lstStyle>
          <a:p>
            <a:endParaRPr lang="en-GB"/>
          </a:p>
        </p:txBody>
      </p:sp>
      <p:sp>
        <p:nvSpPr>
          <p:cNvPr id="7" name="Slide Number Placeholder 6"/>
          <p:cNvSpPr>
            <a:spLocks noGrp="1"/>
          </p:cNvSpPr>
          <p:nvPr>
            <p:ph type="sldNum" sz="quarter" idx="5"/>
          </p:nvPr>
        </p:nvSpPr>
        <p:spPr>
          <a:xfrm>
            <a:off x="5624596" y="13636992"/>
            <a:ext cx="4302919" cy="720359"/>
          </a:xfrm>
          <a:prstGeom prst="rect">
            <a:avLst/>
          </a:prstGeom>
        </p:spPr>
        <p:txBody>
          <a:bodyPr vert="horz" lIns="132743" tIns="66372" rIns="132743" bIns="66372" rtlCol="0" anchor="b"/>
          <a:lstStyle>
            <a:lvl1pPr algn="r">
              <a:defRPr sz="1700"/>
            </a:lvl1pPr>
          </a:lstStyle>
          <a:p>
            <a:fld id="{17B6E8E7-E69B-4E27-B3AE-9C05322EF10A}" type="slidenum">
              <a:rPr lang="en-GB" smtClean="0"/>
              <a:t>‹#›</a:t>
            </a:fld>
            <a:endParaRPr lang="en-GB"/>
          </a:p>
        </p:txBody>
      </p:sp>
    </p:spTree>
    <p:extLst>
      <p:ext uri="{BB962C8B-B14F-4D97-AF65-F5344CB8AC3E}">
        <p14:creationId xmlns:p14="http://schemas.microsoft.com/office/powerpoint/2010/main" val="4281556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98800" y="1949450"/>
            <a:ext cx="3643313" cy="52609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0A575A-FE42-F34E-BE8D-35435E3FEA7C}" type="slidenum">
              <a:rPr lang="en-US" smtClean="0"/>
              <a:t>1</a:t>
            </a:fld>
            <a:endParaRPr lang="en-US"/>
          </a:p>
        </p:txBody>
      </p:sp>
    </p:spTree>
    <p:extLst>
      <p:ext uri="{BB962C8B-B14F-4D97-AF65-F5344CB8AC3E}">
        <p14:creationId xmlns:p14="http://schemas.microsoft.com/office/powerpoint/2010/main" val="2536984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98800" y="1949450"/>
            <a:ext cx="3643313" cy="52609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0A575A-FE42-F34E-BE8D-35435E3FEA7C}" type="slidenum">
              <a:rPr lang="en-US" smtClean="0"/>
              <a:t>2</a:t>
            </a:fld>
            <a:endParaRPr lang="en-US"/>
          </a:p>
        </p:txBody>
      </p:sp>
    </p:spTree>
    <p:extLst>
      <p:ext uri="{BB962C8B-B14F-4D97-AF65-F5344CB8AC3E}">
        <p14:creationId xmlns:p14="http://schemas.microsoft.com/office/powerpoint/2010/main" val="4141470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EF78EA7-B45B-4203-B34C-5DDD6848E4EB}" type="datetimeFigureOut">
              <a:rPr lang="en-GB" smtClean="0"/>
              <a:t>04/09/2022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A1C11B-1A1E-4A23-94F2-7D1F368D8D64}" type="slidenum">
              <a:rPr lang="en-GB" smtClean="0"/>
              <a:t>‹#›</a:t>
            </a:fld>
            <a:endParaRPr lang="en-GB"/>
          </a:p>
        </p:txBody>
      </p:sp>
    </p:spTree>
    <p:extLst>
      <p:ext uri="{BB962C8B-B14F-4D97-AF65-F5344CB8AC3E}">
        <p14:creationId xmlns:p14="http://schemas.microsoft.com/office/powerpoint/2010/main" val="2460545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F78EA7-B45B-4203-B34C-5DDD6848E4EB}" type="datetimeFigureOut">
              <a:rPr lang="en-GB" smtClean="0"/>
              <a:t>04/09/2022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A1C11B-1A1E-4A23-94F2-7D1F368D8D64}" type="slidenum">
              <a:rPr lang="en-GB" smtClean="0"/>
              <a:t>‹#›</a:t>
            </a:fld>
            <a:endParaRPr lang="en-GB"/>
          </a:p>
        </p:txBody>
      </p:sp>
    </p:spTree>
    <p:extLst>
      <p:ext uri="{BB962C8B-B14F-4D97-AF65-F5344CB8AC3E}">
        <p14:creationId xmlns:p14="http://schemas.microsoft.com/office/powerpoint/2010/main" val="3044250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F78EA7-B45B-4203-B34C-5DDD6848E4EB}" type="datetimeFigureOut">
              <a:rPr lang="en-GB" smtClean="0"/>
              <a:t>04/09/2022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A1C11B-1A1E-4A23-94F2-7D1F368D8D64}" type="slidenum">
              <a:rPr lang="en-GB" smtClean="0"/>
              <a:t>‹#›</a:t>
            </a:fld>
            <a:endParaRPr lang="en-GB"/>
          </a:p>
        </p:txBody>
      </p:sp>
    </p:spTree>
    <p:extLst>
      <p:ext uri="{BB962C8B-B14F-4D97-AF65-F5344CB8AC3E}">
        <p14:creationId xmlns:p14="http://schemas.microsoft.com/office/powerpoint/2010/main" val="126512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F78EA7-B45B-4203-B34C-5DDD6848E4EB}" type="datetimeFigureOut">
              <a:rPr lang="en-GB" smtClean="0"/>
              <a:t>04/09/2022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A1C11B-1A1E-4A23-94F2-7D1F368D8D64}" type="slidenum">
              <a:rPr lang="en-GB" smtClean="0"/>
              <a:t>‹#›</a:t>
            </a:fld>
            <a:endParaRPr lang="en-GB"/>
          </a:p>
        </p:txBody>
      </p:sp>
    </p:spTree>
    <p:extLst>
      <p:ext uri="{BB962C8B-B14F-4D97-AF65-F5344CB8AC3E}">
        <p14:creationId xmlns:p14="http://schemas.microsoft.com/office/powerpoint/2010/main" val="2226283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EF78EA7-B45B-4203-B34C-5DDD6848E4EB}" type="datetimeFigureOut">
              <a:rPr lang="en-GB" smtClean="0"/>
              <a:t>04/09/2022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A1C11B-1A1E-4A23-94F2-7D1F368D8D64}" type="slidenum">
              <a:rPr lang="en-GB" smtClean="0"/>
              <a:t>‹#›</a:t>
            </a:fld>
            <a:endParaRPr lang="en-GB"/>
          </a:p>
        </p:txBody>
      </p:sp>
    </p:spTree>
    <p:extLst>
      <p:ext uri="{BB962C8B-B14F-4D97-AF65-F5344CB8AC3E}">
        <p14:creationId xmlns:p14="http://schemas.microsoft.com/office/powerpoint/2010/main" val="1906036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EF78EA7-B45B-4203-B34C-5DDD6848E4EB}" type="datetimeFigureOut">
              <a:rPr lang="en-GB" smtClean="0"/>
              <a:t>04/09/2022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A1C11B-1A1E-4A23-94F2-7D1F368D8D64}" type="slidenum">
              <a:rPr lang="en-GB" smtClean="0"/>
              <a:t>‹#›</a:t>
            </a:fld>
            <a:endParaRPr lang="en-GB"/>
          </a:p>
        </p:txBody>
      </p:sp>
    </p:spTree>
    <p:extLst>
      <p:ext uri="{BB962C8B-B14F-4D97-AF65-F5344CB8AC3E}">
        <p14:creationId xmlns:p14="http://schemas.microsoft.com/office/powerpoint/2010/main" val="3469488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EF78EA7-B45B-4203-B34C-5DDD6848E4EB}" type="datetimeFigureOut">
              <a:rPr lang="en-GB" smtClean="0"/>
              <a:t>04/09/2022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9A1C11B-1A1E-4A23-94F2-7D1F368D8D64}" type="slidenum">
              <a:rPr lang="en-GB" smtClean="0"/>
              <a:t>‹#›</a:t>
            </a:fld>
            <a:endParaRPr lang="en-GB"/>
          </a:p>
        </p:txBody>
      </p:sp>
    </p:spTree>
    <p:extLst>
      <p:ext uri="{BB962C8B-B14F-4D97-AF65-F5344CB8AC3E}">
        <p14:creationId xmlns:p14="http://schemas.microsoft.com/office/powerpoint/2010/main" val="3003911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EF78EA7-B45B-4203-B34C-5DDD6848E4EB}" type="datetimeFigureOut">
              <a:rPr lang="en-GB" smtClean="0"/>
              <a:t>04/09/2022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9A1C11B-1A1E-4A23-94F2-7D1F368D8D64}" type="slidenum">
              <a:rPr lang="en-GB" smtClean="0"/>
              <a:t>‹#›</a:t>
            </a:fld>
            <a:endParaRPr lang="en-GB"/>
          </a:p>
        </p:txBody>
      </p:sp>
    </p:spTree>
    <p:extLst>
      <p:ext uri="{BB962C8B-B14F-4D97-AF65-F5344CB8AC3E}">
        <p14:creationId xmlns:p14="http://schemas.microsoft.com/office/powerpoint/2010/main" val="1652139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F78EA7-B45B-4203-B34C-5DDD6848E4EB}" type="datetimeFigureOut">
              <a:rPr lang="en-GB" smtClean="0"/>
              <a:t>04/09/2022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9A1C11B-1A1E-4A23-94F2-7D1F368D8D64}" type="slidenum">
              <a:rPr lang="en-GB" smtClean="0"/>
              <a:t>‹#›</a:t>
            </a:fld>
            <a:endParaRPr lang="en-GB"/>
          </a:p>
        </p:txBody>
      </p:sp>
    </p:spTree>
    <p:extLst>
      <p:ext uri="{BB962C8B-B14F-4D97-AF65-F5344CB8AC3E}">
        <p14:creationId xmlns:p14="http://schemas.microsoft.com/office/powerpoint/2010/main" val="461291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DEF78EA7-B45B-4203-B34C-5DDD6848E4EB}" type="datetimeFigureOut">
              <a:rPr lang="en-GB" smtClean="0"/>
              <a:t>04/09/2022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A1C11B-1A1E-4A23-94F2-7D1F368D8D64}" type="slidenum">
              <a:rPr lang="en-GB" smtClean="0"/>
              <a:t>‹#›</a:t>
            </a:fld>
            <a:endParaRPr lang="en-GB"/>
          </a:p>
        </p:txBody>
      </p:sp>
    </p:spTree>
    <p:extLst>
      <p:ext uri="{BB962C8B-B14F-4D97-AF65-F5344CB8AC3E}">
        <p14:creationId xmlns:p14="http://schemas.microsoft.com/office/powerpoint/2010/main" val="949976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DEF78EA7-B45B-4203-B34C-5DDD6848E4EB}" type="datetimeFigureOut">
              <a:rPr lang="en-GB" smtClean="0"/>
              <a:t>04/09/2022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A1C11B-1A1E-4A23-94F2-7D1F368D8D64}" type="slidenum">
              <a:rPr lang="en-GB" smtClean="0"/>
              <a:t>‹#›</a:t>
            </a:fld>
            <a:endParaRPr lang="en-GB"/>
          </a:p>
        </p:txBody>
      </p:sp>
    </p:spTree>
    <p:extLst>
      <p:ext uri="{BB962C8B-B14F-4D97-AF65-F5344CB8AC3E}">
        <p14:creationId xmlns:p14="http://schemas.microsoft.com/office/powerpoint/2010/main" val="1047154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alpha val="52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EF78EA7-B45B-4203-B34C-5DDD6848E4EB}" type="datetimeFigureOut">
              <a:rPr lang="en-GB" smtClean="0"/>
              <a:t>04/09/2022</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9A1C11B-1A1E-4A23-94F2-7D1F368D8D64}" type="slidenum">
              <a:rPr lang="en-GB" smtClean="0"/>
              <a:t>‹#›</a:t>
            </a:fld>
            <a:endParaRPr lang="en-GB"/>
          </a:p>
        </p:txBody>
      </p:sp>
    </p:spTree>
    <p:extLst>
      <p:ext uri="{BB962C8B-B14F-4D97-AF65-F5344CB8AC3E}">
        <p14:creationId xmlns:p14="http://schemas.microsoft.com/office/powerpoint/2010/main" val="11674180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Block Arc 14">
            <a:extLst>
              <a:ext uri="{FF2B5EF4-FFF2-40B4-BE49-F238E27FC236}">
                <a16:creationId xmlns:a16="http://schemas.microsoft.com/office/drawing/2014/main" id="{D2F97453-494C-5746-8E17-4A67EE1BF309}"/>
              </a:ext>
            </a:extLst>
          </p:cNvPr>
          <p:cNvSpPr/>
          <p:nvPr/>
        </p:nvSpPr>
        <p:spPr>
          <a:xfrm rot="16200000">
            <a:off x="742992" y="7766771"/>
            <a:ext cx="1402154" cy="1246052"/>
          </a:xfrm>
          <a:prstGeom prst="blockArc">
            <a:avLst>
              <a:gd name="adj1" fmla="val 10794187"/>
              <a:gd name="adj2" fmla="val 156513"/>
              <a:gd name="adj3" fmla="val 28217"/>
            </a:avLst>
          </a:prstGeom>
          <a:solidFill>
            <a:schemeClr val="accent5">
              <a:lumMod val="60000"/>
              <a:lumOff val="4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1" dirty="0">
              <a:solidFill>
                <a:schemeClr val="tx1"/>
              </a:solidFill>
            </a:endParaRPr>
          </a:p>
        </p:txBody>
      </p:sp>
      <p:sp>
        <p:nvSpPr>
          <p:cNvPr id="114" name="Rectangle 113">
            <a:extLst>
              <a:ext uri="{FF2B5EF4-FFF2-40B4-BE49-F238E27FC236}">
                <a16:creationId xmlns:a16="http://schemas.microsoft.com/office/drawing/2014/main" id="{361D24CC-941E-4C47-B0EC-E144352A4A74}"/>
              </a:ext>
            </a:extLst>
          </p:cNvPr>
          <p:cNvSpPr/>
          <p:nvPr/>
        </p:nvSpPr>
        <p:spPr>
          <a:xfrm>
            <a:off x="1361891" y="8738253"/>
            <a:ext cx="4570620" cy="363743"/>
          </a:xfrm>
          <a:prstGeom prst="rect">
            <a:avLst/>
          </a:prstGeom>
          <a:solidFill>
            <a:schemeClr val="accent5">
              <a:lumMod val="60000"/>
              <a:lumOff val="4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1" dirty="0"/>
          </a:p>
        </p:txBody>
      </p:sp>
      <p:sp>
        <p:nvSpPr>
          <p:cNvPr id="133" name="Rectangle 132">
            <a:extLst>
              <a:ext uri="{FF2B5EF4-FFF2-40B4-BE49-F238E27FC236}">
                <a16:creationId xmlns:a16="http://schemas.microsoft.com/office/drawing/2014/main" id="{8EE221F3-E29A-7E44-BA3E-4DDEF353168D}"/>
              </a:ext>
            </a:extLst>
          </p:cNvPr>
          <p:cNvSpPr/>
          <p:nvPr/>
        </p:nvSpPr>
        <p:spPr>
          <a:xfrm>
            <a:off x="1450893" y="7688720"/>
            <a:ext cx="4409713" cy="349199"/>
          </a:xfrm>
          <a:prstGeom prst="rect">
            <a:avLst/>
          </a:prstGeom>
          <a:solidFill>
            <a:schemeClr val="accent5">
              <a:lumMod val="60000"/>
              <a:lumOff val="4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1" dirty="0"/>
          </a:p>
        </p:txBody>
      </p:sp>
      <p:sp>
        <p:nvSpPr>
          <p:cNvPr id="136" name="Block Arc 135">
            <a:extLst>
              <a:ext uri="{FF2B5EF4-FFF2-40B4-BE49-F238E27FC236}">
                <a16:creationId xmlns:a16="http://schemas.microsoft.com/office/drawing/2014/main" id="{28EF7BC0-BD7F-BD4C-8DBE-13C9030B0FE6}"/>
              </a:ext>
            </a:extLst>
          </p:cNvPr>
          <p:cNvSpPr/>
          <p:nvPr/>
        </p:nvSpPr>
        <p:spPr>
          <a:xfrm rot="16200000">
            <a:off x="8818" y="5545597"/>
            <a:ext cx="1469274" cy="1227890"/>
          </a:xfrm>
          <a:prstGeom prst="blockArc">
            <a:avLst>
              <a:gd name="adj1" fmla="val 10532807"/>
              <a:gd name="adj2" fmla="val 263439"/>
              <a:gd name="adj3" fmla="val 2851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1" dirty="0">
              <a:solidFill>
                <a:schemeClr val="tx1"/>
              </a:solidFill>
            </a:endParaRPr>
          </a:p>
        </p:txBody>
      </p:sp>
      <p:sp>
        <p:nvSpPr>
          <p:cNvPr id="140" name="Block Arc 139">
            <a:extLst>
              <a:ext uri="{FF2B5EF4-FFF2-40B4-BE49-F238E27FC236}">
                <a16:creationId xmlns:a16="http://schemas.microsoft.com/office/drawing/2014/main" id="{E050A4CB-2DFF-4C43-B71B-CB7634BAF8C7}"/>
              </a:ext>
            </a:extLst>
          </p:cNvPr>
          <p:cNvSpPr/>
          <p:nvPr/>
        </p:nvSpPr>
        <p:spPr>
          <a:xfrm rot="16200000" flipH="1">
            <a:off x="506758" y="3005016"/>
            <a:ext cx="1874621" cy="1365707"/>
          </a:xfrm>
          <a:prstGeom prst="blockArc">
            <a:avLst>
              <a:gd name="adj1" fmla="val 10800000"/>
              <a:gd name="adj2" fmla="val 1517"/>
              <a:gd name="adj3" fmla="val 26435"/>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1" dirty="0">
              <a:solidFill>
                <a:schemeClr val="tx1"/>
              </a:solidFill>
            </a:endParaRPr>
          </a:p>
        </p:txBody>
      </p:sp>
      <p:sp>
        <p:nvSpPr>
          <p:cNvPr id="141" name="Rectangle 140">
            <a:extLst>
              <a:ext uri="{FF2B5EF4-FFF2-40B4-BE49-F238E27FC236}">
                <a16:creationId xmlns:a16="http://schemas.microsoft.com/office/drawing/2014/main" id="{4ED9223C-B305-724C-860B-8788F8ED72BC}"/>
              </a:ext>
            </a:extLst>
          </p:cNvPr>
          <p:cNvSpPr/>
          <p:nvPr/>
        </p:nvSpPr>
        <p:spPr>
          <a:xfrm>
            <a:off x="940536" y="5569372"/>
            <a:ext cx="4950292" cy="314567"/>
          </a:xfrm>
          <a:custGeom>
            <a:avLst/>
            <a:gdLst>
              <a:gd name="connsiteX0" fmla="*/ 0 w 5909338"/>
              <a:gd name="connsiteY0" fmla="*/ 0 h 642380"/>
              <a:gd name="connsiteX1" fmla="*/ 5909338 w 5909338"/>
              <a:gd name="connsiteY1" fmla="*/ 0 h 642380"/>
              <a:gd name="connsiteX2" fmla="*/ 5909338 w 5909338"/>
              <a:gd name="connsiteY2" fmla="*/ 642380 h 642380"/>
              <a:gd name="connsiteX3" fmla="*/ 0 w 5909338"/>
              <a:gd name="connsiteY3" fmla="*/ 642380 h 642380"/>
              <a:gd name="connsiteX4" fmla="*/ 0 w 5909338"/>
              <a:gd name="connsiteY4" fmla="*/ 0 h 642380"/>
              <a:gd name="connsiteX0" fmla="*/ 0 w 5909338"/>
              <a:gd name="connsiteY0" fmla="*/ 0 h 642380"/>
              <a:gd name="connsiteX1" fmla="*/ 5909338 w 5909338"/>
              <a:gd name="connsiteY1" fmla="*/ 0 h 642380"/>
              <a:gd name="connsiteX2" fmla="*/ 5909338 w 5909338"/>
              <a:gd name="connsiteY2" fmla="*/ 637185 h 642380"/>
              <a:gd name="connsiteX3" fmla="*/ 0 w 5909338"/>
              <a:gd name="connsiteY3" fmla="*/ 642380 h 642380"/>
              <a:gd name="connsiteX4" fmla="*/ 0 w 5909338"/>
              <a:gd name="connsiteY4" fmla="*/ 0 h 642380"/>
              <a:gd name="connsiteX0" fmla="*/ 0 w 5909338"/>
              <a:gd name="connsiteY0" fmla="*/ 0 h 642381"/>
              <a:gd name="connsiteX1" fmla="*/ 5909338 w 5909338"/>
              <a:gd name="connsiteY1" fmla="*/ 0 h 642381"/>
              <a:gd name="connsiteX2" fmla="*/ 5831406 w 5909338"/>
              <a:gd name="connsiteY2" fmla="*/ 642381 h 642381"/>
              <a:gd name="connsiteX3" fmla="*/ 0 w 5909338"/>
              <a:gd name="connsiteY3" fmla="*/ 642380 h 642381"/>
              <a:gd name="connsiteX4" fmla="*/ 0 w 5909338"/>
              <a:gd name="connsiteY4" fmla="*/ 0 h 642381"/>
              <a:gd name="connsiteX0" fmla="*/ 0 w 5909338"/>
              <a:gd name="connsiteY0" fmla="*/ 0 h 652772"/>
              <a:gd name="connsiteX1" fmla="*/ 5909338 w 5909338"/>
              <a:gd name="connsiteY1" fmla="*/ 0 h 652772"/>
              <a:gd name="connsiteX2" fmla="*/ 5826211 w 5909338"/>
              <a:gd name="connsiteY2" fmla="*/ 652772 h 652772"/>
              <a:gd name="connsiteX3" fmla="*/ 0 w 5909338"/>
              <a:gd name="connsiteY3" fmla="*/ 642380 h 652772"/>
              <a:gd name="connsiteX4" fmla="*/ 0 w 5909338"/>
              <a:gd name="connsiteY4" fmla="*/ 0 h 6527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09338" h="652772">
                <a:moveTo>
                  <a:pt x="0" y="0"/>
                </a:moveTo>
                <a:lnTo>
                  <a:pt x="5909338" y="0"/>
                </a:lnTo>
                <a:lnTo>
                  <a:pt x="5826211" y="652772"/>
                </a:lnTo>
                <a:lnTo>
                  <a:pt x="0" y="642380"/>
                </a:lnTo>
                <a:lnTo>
                  <a:pt x="0" y="0"/>
                </a:lnTo>
                <a:close/>
              </a:path>
            </a:pathLst>
          </a:cu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1" dirty="0"/>
          </a:p>
        </p:txBody>
      </p:sp>
      <p:sp>
        <p:nvSpPr>
          <p:cNvPr id="142" name="Rectangle 141">
            <a:extLst>
              <a:ext uri="{FF2B5EF4-FFF2-40B4-BE49-F238E27FC236}">
                <a16:creationId xmlns:a16="http://schemas.microsoft.com/office/drawing/2014/main" id="{5B6ECEE5-8B0A-BE49-88D6-380CCB5771D4}"/>
              </a:ext>
            </a:extLst>
          </p:cNvPr>
          <p:cNvSpPr/>
          <p:nvPr/>
        </p:nvSpPr>
        <p:spPr>
          <a:xfrm>
            <a:off x="1352987" y="2725282"/>
            <a:ext cx="4621461" cy="346698"/>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1" dirty="0"/>
          </a:p>
        </p:txBody>
      </p:sp>
      <p:sp>
        <p:nvSpPr>
          <p:cNvPr id="143" name="Block Arc 142">
            <a:extLst>
              <a:ext uri="{FF2B5EF4-FFF2-40B4-BE49-F238E27FC236}">
                <a16:creationId xmlns:a16="http://schemas.microsoft.com/office/drawing/2014/main" id="{F9A4C65A-77AF-D444-B52E-87C937A7CC66}"/>
              </a:ext>
            </a:extLst>
          </p:cNvPr>
          <p:cNvSpPr/>
          <p:nvPr/>
        </p:nvSpPr>
        <p:spPr>
          <a:xfrm rot="5400000">
            <a:off x="5144655" y="1639989"/>
            <a:ext cx="1633491" cy="1226661"/>
          </a:xfrm>
          <a:prstGeom prst="blockArc">
            <a:avLst>
              <a:gd name="adj1" fmla="val 10800000"/>
              <a:gd name="adj2" fmla="val 156513"/>
              <a:gd name="adj3" fmla="val 28217"/>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1" dirty="0">
              <a:solidFill>
                <a:schemeClr val="tx1"/>
              </a:solidFill>
            </a:endParaRPr>
          </a:p>
        </p:txBody>
      </p:sp>
      <p:sp>
        <p:nvSpPr>
          <p:cNvPr id="230" name="Oval 229">
            <a:extLst>
              <a:ext uri="{FF2B5EF4-FFF2-40B4-BE49-F238E27FC236}">
                <a16:creationId xmlns:a16="http://schemas.microsoft.com/office/drawing/2014/main" id="{67D857C8-6DBF-1441-BED6-4FF1EB531C36}"/>
              </a:ext>
            </a:extLst>
          </p:cNvPr>
          <p:cNvSpPr/>
          <p:nvPr/>
        </p:nvSpPr>
        <p:spPr>
          <a:xfrm>
            <a:off x="5308541" y="8512436"/>
            <a:ext cx="710961" cy="732755"/>
          </a:xfrm>
          <a:prstGeom prst="ellipse">
            <a:avLst/>
          </a:prstGeom>
          <a:solidFill>
            <a:schemeClr val="accent5">
              <a:lumMod val="60000"/>
              <a:lumOff val="4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1" dirty="0"/>
          </a:p>
        </p:txBody>
      </p:sp>
      <p:sp>
        <p:nvSpPr>
          <p:cNvPr id="231" name="Oval 230">
            <a:extLst>
              <a:ext uri="{FF2B5EF4-FFF2-40B4-BE49-F238E27FC236}">
                <a16:creationId xmlns:a16="http://schemas.microsoft.com/office/drawing/2014/main" id="{FA468CC4-DA3D-D04C-A0F3-908B66B1ED58}"/>
              </a:ext>
            </a:extLst>
          </p:cNvPr>
          <p:cNvSpPr/>
          <p:nvPr/>
        </p:nvSpPr>
        <p:spPr>
          <a:xfrm>
            <a:off x="5404380" y="8625188"/>
            <a:ext cx="509117" cy="5072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1" dirty="0"/>
          </a:p>
        </p:txBody>
      </p:sp>
      <p:sp>
        <p:nvSpPr>
          <p:cNvPr id="54" name="TextBox 53">
            <a:extLst>
              <a:ext uri="{FF2B5EF4-FFF2-40B4-BE49-F238E27FC236}">
                <a16:creationId xmlns:a16="http://schemas.microsoft.com/office/drawing/2014/main" id="{B87A07DE-C984-5043-ABB4-D3D967D43357}"/>
              </a:ext>
            </a:extLst>
          </p:cNvPr>
          <p:cNvSpPr txBox="1"/>
          <p:nvPr/>
        </p:nvSpPr>
        <p:spPr>
          <a:xfrm>
            <a:off x="5404802" y="8688838"/>
            <a:ext cx="497686" cy="507062"/>
          </a:xfrm>
          <a:prstGeom prst="rect">
            <a:avLst/>
          </a:prstGeom>
          <a:noFill/>
        </p:spPr>
        <p:txBody>
          <a:bodyPr wrap="square" rtlCol="0">
            <a:spAutoFit/>
          </a:bodyPr>
          <a:lstStyle/>
          <a:p>
            <a:pPr algn="ctr"/>
            <a:r>
              <a:rPr lang="en-US" sz="2695" b="1" dirty="0"/>
              <a:t>7</a:t>
            </a:r>
          </a:p>
        </p:txBody>
      </p:sp>
      <p:sp>
        <p:nvSpPr>
          <p:cNvPr id="53" name="TextBox 52">
            <a:extLst>
              <a:ext uri="{FF2B5EF4-FFF2-40B4-BE49-F238E27FC236}">
                <a16:creationId xmlns:a16="http://schemas.microsoft.com/office/drawing/2014/main" id="{2BE9DFE9-D2AE-C14C-AB63-41C6DF192559}"/>
              </a:ext>
            </a:extLst>
          </p:cNvPr>
          <p:cNvSpPr txBox="1"/>
          <p:nvPr/>
        </p:nvSpPr>
        <p:spPr>
          <a:xfrm>
            <a:off x="5398663" y="8677716"/>
            <a:ext cx="492165" cy="196208"/>
          </a:xfrm>
          <a:prstGeom prst="rect">
            <a:avLst/>
          </a:prstGeom>
          <a:noFill/>
        </p:spPr>
        <p:txBody>
          <a:bodyPr wrap="square" rtlCol="0">
            <a:spAutoFit/>
          </a:bodyPr>
          <a:lstStyle/>
          <a:p>
            <a:pPr algn="ctr"/>
            <a:r>
              <a:rPr lang="en-US" sz="675" b="1" dirty="0"/>
              <a:t>YEAR</a:t>
            </a:r>
          </a:p>
        </p:txBody>
      </p:sp>
      <p:sp>
        <p:nvSpPr>
          <p:cNvPr id="233" name="Oval 232">
            <a:extLst>
              <a:ext uri="{FF2B5EF4-FFF2-40B4-BE49-F238E27FC236}">
                <a16:creationId xmlns:a16="http://schemas.microsoft.com/office/drawing/2014/main" id="{FA468CC4-DA3D-D04C-A0F3-908B66B1ED58}"/>
              </a:ext>
            </a:extLst>
          </p:cNvPr>
          <p:cNvSpPr/>
          <p:nvPr/>
        </p:nvSpPr>
        <p:spPr>
          <a:xfrm>
            <a:off x="3618621" y="8526133"/>
            <a:ext cx="902407" cy="823249"/>
          </a:xfrm>
          <a:prstGeom prst="ellipse">
            <a:avLst/>
          </a:prstGeom>
          <a:solidFill>
            <a:schemeClr val="bg1"/>
          </a:solidFill>
          <a:ln w="762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700" b="1" dirty="0">
                <a:solidFill>
                  <a:schemeClr val="tx1"/>
                </a:solidFill>
                <a:cs typeface="Calibri"/>
              </a:rPr>
              <a:t>How much can we really know about life in Pompeii?</a:t>
            </a:r>
          </a:p>
        </p:txBody>
      </p:sp>
      <p:sp>
        <p:nvSpPr>
          <p:cNvPr id="235" name="Oval 234">
            <a:extLst>
              <a:ext uri="{FF2B5EF4-FFF2-40B4-BE49-F238E27FC236}">
                <a16:creationId xmlns:a16="http://schemas.microsoft.com/office/drawing/2014/main" id="{FA468CC4-DA3D-D04C-A0F3-908B66B1ED58}"/>
              </a:ext>
            </a:extLst>
          </p:cNvPr>
          <p:cNvSpPr/>
          <p:nvPr/>
        </p:nvSpPr>
        <p:spPr>
          <a:xfrm>
            <a:off x="793786" y="8433755"/>
            <a:ext cx="729387" cy="682468"/>
          </a:xfrm>
          <a:prstGeom prst="ellipse">
            <a:avLst/>
          </a:prstGeom>
          <a:solidFill>
            <a:schemeClr val="bg1"/>
          </a:solidFill>
          <a:ln w="762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700" b="1" dirty="0">
                <a:solidFill>
                  <a:schemeClr val="tx1"/>
                </a:solidFill>
                <a:cs typeface="Calibri"/>
              </a:rPr>
              <a:t>How useful is Pope Urban's speech?</a:t>
            </a:r>
          </a:p>
        </p:txBody>
      </p:sp>
      <p:sp>
        <p:nvSpPr>
          <p:cNvPr id="237" name="Oval 236">
            <a:extLst>
              <a:ext uri="{FF2B5EF4-FFF2-40B4-BE49-F238E27FC236}">
                <a16:creationId xmlns:a16="http://schemas.microsoft.com/office/drawing/2014/main" id="{FA468CC4-DA3D-D04C-A0F3-908B66B1ED58}"/>
              </a:ext>
            </a:extLst>
          </p:cNvPr>
          <p:cNvSpPr/>
          <p:nvPr/>
        </p:nvSpPr>
        <p:spPr>
          <a:xfrm>
            <a:off x="810355" y="7559506"/>
            <a:ext cx="857909" cy="633402"/>
          </a:xfrm>
          <a:prstGeom prst="ellipse">
            <a:avLst/>
          </a:prstGeom>
          <a:solidFill>
            <a:schemeClr val="bg1"/>
          </a:solidFill>
          <a:ln w="762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700" b="1" dirty="0">
                <a:solidFill>
                  <a:schemeClr val="tx1"/>
                </a:solidFill>
                <a:cs typeface="Calibri"/>
              </a:rPr>
              <a:t>Why could nobody ignore the medieval Church?</a:t>
            </a:r>
          </a:p>
        </p:txBody>
      </p:sp>
      <p:sp>
        <p:nvSpPr>
          <p:cNvPr id="244" name="Oval 243">
            <a:extLst>
              <a:ext uri="{FF2B5EF4-FFF2-40B4-BE49-F238E27FC236}">
                <a16:creationId xmlns:a16="http://schemas.microsoft.com/office/drawing/2014/main" id="{FA468CC4-DA3D-D04C-A0F3-908B66B1ED58}"/>
              </a:ext>
            </a:extLst>
          </p:cNvPr>
          <p:cNvSpPr/>
          <p:nvPr/>
        </p:nvSpPr>
        <p:spPr>
          <a:xfrm>
            <a:off x="5103782" y="4594060"/>
            <a:ext cx="488577" cy="5072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1" dirty="0"/>
          </a:p>
        </p:txBody>
      </p:sp>
      <p:cxnSp>
        <p:nvCxnSpPr>
          <p:cNvPr id="280" name="Straight Connector 279">
            <a:extLst>
              <a:ext uri="{FF2B5EF4-FFF2-40B4-BE49-F238E27FC236}">
                <a16:creationId xmlns:a16="http://schemas.microsoft.com/office/drawing/2014/main" id="{206BE152-910A-2843-A2AB-7EEE1AB8E0D0}"/>
              </a:ext>
            </a:extLst>
          </p:cNvPr>
          <p:cNvCxnSpPr>
            <a:cxnSpLocks/>
          </p:cNvCxnSpPr>
          <p:nvPr/>
        </p:nvCxnSpPr>
        <p:spPr>
          <a:xfrm flipV="1">
            <a:off x="645138" y="8236112"/>
            <a:ext cx="324859" cy="271009"/>
          </a:xfrm>
          <a:prstGeom prst="line">
            <a:avLst/>
          </a:prstGeom>
          <a:ln w="19050">
            <a:solidFill>
              <a:srgbClr val="00B0F0"/>
            </a:solidFill>
            <a:tailEnd type="oval"/>
          </a:ln>
        </p:spPr>
        <p:style>
          <a:lnRef idx="1">
            <a:schemeClr val="accent1"/>
          </a:lnRef>
          <a:fillRef idx="0">
            <a:schemeClr val="accent1"/>
          </a:fillRef>
          <a:effectRef idx="0">
            <a:schemeClr val="accent1"/>
          </a:effectRef>
          <a:fontRef idx="minor">
            <a:schemeClr val="tx1"/>
          </a:fontRef>
        </p:style>
      </p:cxnSp>
      <p:sp>
        <p:nvSpPr>
          <p:cNvPr id="330" name="Oval 329">
            <a:extLst>
              <a:ext uri="{FF2B5EF4-FFF2-40B4-BE49-F238E27FC236}">
                <a16:creationId xmlns:a16="http://schemas.microsoft.com/office/drawing/2014/main" id="{FA468CC4-DA3D-D04C-A0F3-908B66B1ED58}"/>
              </a:ext>
            </a:extLst>
          </p:cNvPr>
          <p:cNvSpPr/>
          <p:nvPr/>
        </p:nvSpPr>
        <p:spPr>
          <a:xfrm>
            <a:off x="1250601" y="2490831"/>
            <a:ext cx="795773" cy="720384"/>
          </a:xfrm>
          <a:prstGeom prst="ellipse">
            <a:avLst/>
          </a:prstGeom>
          <a:solidFill>
            <a:schemeClr val="bg1"/>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chemeClr val="tx1"/>
                </a:solidFill>
              </a:rPr>
              <a:t>Why did the world go to war in 1914?</a:t>
            </a:r>
          </a:p>
        </p:txBody>
      </p:sp>
      <p:cxnSp>
        <p:nvCxnSpPr>
          <p:cNvPr id="129" name="Straight Connector 128">
            <a:extLst>
              <a:ext uri="{FF2B5EF4-FFF2-40B4-BE49-F238E27FC236}">
                <a16:creationId xmlns:a16="http://schemas.microsoft.com/office/drawing/2014/main" id="{206BE152-910A-2843-A2AB-7EEE1AB8E0D0}"/>
              </a:ext>
            </a:extLst>
          </p:cNvPr>
          <p:cNvCxnSpPr>
            <a:cxnSpLocks/>
            <a:stCxn id="19" idx="0"/>
          </p:cNvCxnSpPr>
          <p:nvPr/>
        </p:nvCxnSpPr>
        <p:spPr>
          <a:xfrm flipH="1" flipV="1">
            <a:off x="1982770" y="7960488"/>
            <a:ext cx="87404" cy="210392"/>
          </a:xfrm>
          <a:prstGeom prst="line">
            <a:avLst/>
          </a:prstGeom>
          <a:ln w="19050">
            <a:solidFill>
              <a:srgbClr val="00B0F0"/>
            </a:solidFill>
            <a:tailEnd type="oval"/>
          </a:ln>
        </p:spPr>
        <p:style>
          <a:lnRef idx="1">
            <a:schemeClr val="accent1"/>
          </a:lnRef>
          <a:fillRef idx="0">
            <a:schemeClr val="accent1"/>
          </a:fillRef>
          <a:effectRef idx="0">
            <a:schemeClr val="accent1"/>
          </a:effectRef>
          <a:fontRef idx="minor">
            <a:schemeClr val="tx1"/>
          </a:fontRef>
        </p:style>
      </p:cxnSp>
      <p:cxnSp>
        <p:nvCxnSpPr>
          <p:cNvPr id="204" name="Straight Connector 203">
            <a:extLst>
              <a:ext uri="{FF2B5EF4-FFF2-40B4-BE49-F238E27FC236}">
                <a16:creationId xmlns:a16="http://schemas.microsoft.com/office/drawing/2014/main" id="{206BE152-910A-2843-A2AB-7EEE1AB8E0D0}"/>
              </a:ext>
            </a:extLst>
          </p:cNvPr>
          <p:cNvCxnSpPr>
            <a:cxnSpLocks/>
          </p:cNvCxnSpPr>
          <p:nvPr/>
        </p:nvCxnSpPr>
        <p:spPr>
          <a:xfrm flipH="1">
            <a:off x="4532386" y="5351827"/>
            <a:ext cx="140420" cy="341768"/>
          </a:xfrm>
          <a:prstGeom prst="line">
            <a:avLst/>
          </a:prstGeom>
          <a:ln w="19050">
            <a:solidFill>
              <a:srgbClr val="00B0F0"/>
            </a:solidFill>
            <a:tailEnd type="oval"/>
          </a:ln>
        </p:spPr>
        <p:style>
          <a:lnRef idx="1">
            <a:schemeClr val="accent1"/>
          </a:lnRef>
          <a:fillRef idx="0">
            <a:schemeClr val="accent1"/>
          </a:fillRef>
          <a:effectRef idx="0">
            <a:schemeClr val="accent1"/>
          </a:effectRef>
          <a:fontRef idx="minor">
            <a:schemeClr val="tx1"/>
          </a:fontRef>
        </p:style>
      </p:cxnSp>
      <p:sp>
        <p:nvSpPr>
          <p:cNvPr id="212" name="TextBox 211">
            <a:extLst>
              <a:ext uri="{FF2B5EF4-FFF2-40B4-BE49-F238E27FC236}">
                <a16:creationId xmlns:a16="http://schemas.microsoft.com/office/drawing/2014/main" id="{072D6B6F-C480-48A8-81BA-C93286A056C4}"/>
              </a:ext>
            </a:extLst>
          </p:cNvPr>
          <p:cNvSpPr txBox="1"/>
          <p:nvPr/>
        </p:nvSpPr>
        <p:spPr>
          <a:xfrm>
            <a:off x="1004096" y="7052414"/>
            <a:ext cx="864902" cy="369332"/>
          </a:xfrm>
          <a:prstGeom prst="rect">
            <a:avLst/>
          </a:prstGeom>
          <a:noFill/>
        </p:spPr>
        <p:txBody>
          <a:bodyPr wrap="square" rtlCol="0">
            <a:spAutoFit/>
          </a:bodyPr>
          <a:lstStyle/>
          <a:p>
            <a:pPr algn="ctr"/>
            <a:r>
              <a:rPr lang="en-US" sz="600" dirty="0"/>
              <a:t>What can Samuel Ward reveal about 17</a:t>
            </a:r>
            <a:r>
              <a:rPr lang="en-US" sz="600" baseline="30000" dirty="0"/>
              <a:t>th</a:t>
            </a:r>
            <a:r>
              <a:rPr lang="en-US" sz="600" dirty="0"/>
              <a:t> century England?</a:t>
            </a:r>
          </a:p>
        </p:txBody>
      </p:sp>
      <p:sp>
        <p:nvSpPr>
          <p:cNvPr id="219" name="Oval 218">
            <a:extLst>
              <a:ext uri="{FF2B5EF4-FFF2-40B4-BE49-F238E27FC236}">
                <a16:creationId xmlns:a16="http://schemas.microsoft.com/office/drawing/2014/main" id="{C84924F5-2D18-4B43-9CB9-5709EBC1EE69}"/>
              </a:ext>
            </a:extLst>
          </p:cNvPr>
          <p:cNvSpPr/>
          <p:nvPr/>
        </p:nvSpPr>
        <p:spPr>
          <a:xfrm>
            <a:off x="2239759" y="8564590"/>
            <a:ext cx="891861" cy="660591"/>
          </a:xfrm>
          <a:prstGeom prst="ellipse">
            <a:avLst/>
          </a:prstGeom>
          <a:solidFill>
            <a:schemeClr val="bg1"/>
          </a:solidFill>
          <a:ln w="762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700" b="1" dirty="0">
                <a:solidFill>
                  <a:schemeClr val="tx1"/>
                </a:solidFill>
                <a:cs typeface="Calibri"/>
              </a:rPr>
              <a:t>Did the Normans transform England?</a:t>
            </a:r>
          </a:p>
        </p:txBody>
      </p:sp>
      <p:sp>
        <p:nvSpPr>
          <p:cNvPr id="229" name="Oval 228">
            <a:extLst>
              <a:ext uri="{FF2B5EF4-FFF2-40B4-BE49-F238E27FC236}">
                <a16:creationId xmlns:a16="http://schemas.microsoft.com/office/drawing/2014/main" id="{84DD8C8F-4671-054C-AB47-2264204CE688}"/>
              </a:ext>
            </a:extLst>
          </p:cNvPr>
          <p:cNvSpPr/>
          <p:nvPr/>
        </p:nvSpPr>
        <p:spPr>
          <a:xfrm>
            <a:off x="143168" y="5211726"/>
            <a:ext cx="1041704" cy="847188"/>
          </a:xfrm>
          <a:prstGeom prst="ellipse">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chemeClr val="tx1"/>
                </a:solidFill>
              </a:rPr>
              <a:t>Was the Glorious Revolution either ‘glorious’ or a ‘revolution’?</a:t>
            </a:r>
          </a:p>
        </p:txBody>
      </p:sp>
      <p:sp>
        <p:nvSpPr>
          <p:cNvPr id="232" name="Oval 231">
            <a:extLst>
              <a:ext uri="{FF2B5EF4-FFF2-40B4-BE49-F238E27FC236}">
                <a16:creationId xmlns:a16="http://schemas.microsoft.com/office/drawing/2014/main" id="{5FDF9346-51C2-9244-AF0D-85C20FB2A1B0}"/>
              </a:ext>
            </a:extLst>
          </p:cNvPr>
          <p:cNvSpPr/>
          <p:nvPr/>
        </p:nvSpPr>
        <p:spPr>
          <a:xfrm>
            <a:off x="1392555" y="5204559"/>
            <a:ext cx="904076" cy="749605"/>
          </a:xfrm>
          <a:prstGeom prst="ellipse">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a:solidFill>
                <a:schemeClr val="tx1"/>
              </a:solidFill>
            </a:endParaRPr>
          </a:p>
        </p:txBody>
      </p:sp>
      <p:sp>
        <p:nvSpPr>
          <p:cNvPr id="236" name="Oval 235">
            <a:extLst>
              <a:ext uri="{FF2B5EF4-FFF2-40B4-BE49-F238E27FC236}">
                <a16:creationId xmlns:a16="http://schemas.microsoft.com/office/drawing/2014/main" id="{0A3B0A7E-8A78-284B-B7F1-B3CA283300C2}"/>
              </a:ext>
            </a:extLst>
          </p:cNvPr>
          <p:cNvSpPr/>
          <p:nvPr/>
        </p:nvSpPr>
        <p:spPr>
          <a:xfrm>
            <a:off x="2216051" y="7510011"/>
            <a:ext cx="723163" cy="667923"/>
          </a:xfrm>
          <a:prstGeom prst="ellipse">
            <a:avLst/>
          </a:prstGeom>
          <a:solidFill>
            <a:schemeClr val="bg1"/>
          </a:solidFill>
          <a:ln w="762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a:solidFill>
                <a:schemeClr val="tx1"/>
              </a:solidFill>
            </a:endParaRPr>
          </a:p>
        </p:txBody>
      </p:sp>
      <p:sp>
        <p:nvSpPr>
          <p:cNvPr id="238" name="TextBox 237">
            <a:extLst>
              <a:ext uri="{FF2B5EF4-FFF2-40B4-BE49-F238E27FC236}">
                <a16:creationId xmlns:a16="http://schemas.microsoft.com/office/drawing/2014/main" id="{90F89DA0-2693-2141-A547-F6B09C46D0BA}"/>
              </a:ext>
            </a:extLst>
          </p:cNvPr>
          <p:cNvSpPr txBox="1"/>
          <p:nvPr/>
        </p:nvSpPr>
        <p:spPr>
          <a:xfrm>
            <a:off x="2239759" y="7655570"/>
            <a:ext cx="728016" cy="415498"/>
          </a:xfrm>
          <a:prstGeom prst="rect">
            <a:avLst/>
          </a:prstGeom>
          <a:noFill/>
        </p:spPr>
        <p:txBody>
          <a:bodyPr wrap="square" lIns="91440" tIns="45720" rIns="91440" bIns="45720" rtlCol="0" anchor="t">
            <a:spAutoFit/>
          </a:bodyPr>
          <a:lstStyle/>
          <a:p>
            <a:pPr algn="ctr"/>
            <a:r>
              <a:rPr lang="en-US" sz="700" b="1" dirty="0">
                <a:cs typeface="Calibri" panose="020F0502020204030204"/>
              </a:rPr>
              <a:t>Could the rich control the King?</a:t>
            </a:r>
          </a:p>
        </p:txBody>
      </p:sp>
      <p:sp>
        <p:nvSpPr>
          <p:cNvPr id="241" name="Oval 240">
            <a:extLst>
              <a:ext uri="{FF2B5EF4-FFF2-40B4-BE49-F238E27FC236}">
                <a16:creationId xmlns:a16="http://schemas.microsoft.com/office/drawing/2014/main" id="{B3173AB3-46CA-8E4A-8B96-A50CB7AF4735}"/>
              </a:ext>
            </a:extLst>
          </p:cNvPr>
          <p:cNvSpPr/>
          <p:nvPr/>
        </p:nvSpPr>
        <p:spPr>
          <a:xfrm>
            <a:off x="2577632" y="2478373"/>
            <a:ext cx="904076" cy="775656"/>
          </a:xfrm>
          <a:prstGeom prst="ellipse">
            <a:avLst/>
          </a:prstGeom>
          <a:solidFill>
            <a:schemeClr val="bg1"/>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chemeClr val="tx1"/>
                </a:solidFill>
              </a:rPr>
              <a:t>How can we best write a narrative of the Russian Revolution?</a:t>
            </a:r>
          </a:p>
        </p:txBody>
      </p:sp>
      <p:cxnSp>
        <p:nvCxnSpPr>
          <p:cNvPr id="262" name="Straight Connector 261">
            <a:extLst>
              <a:ext uri="{FF2B5EF4-FFF2-40B4-BE49-F238E27FC236}">
                <a16:creationId xmlns:a16="http://schemas.microsoft.com/office/drawing/2014/main" id="{D84E3778-B3D5-9F4E-B98B-C354797C38FF}"/>
              </a:ext>
            </a:extLst>
          </p:cNvPr>
          <p:cNvCxnSpPr>
            <a:cxnSpLocks/>
          </p:cNvCxnSpPr>
          <p:nvPr/>
        </p:nvCxnSpPr>
        <p:spPr>
          <a:xfrm flipH="1">
            <a:off x="4805790" y="6524337"/>
            <a:ext cx="28902" cy="251983"/>
          </a:xfrm>
          <a:prstGeom prst="line">
            <a:avLst/>
          </a:prstGeom>
          <a:ln w="19050">
            <a:solidFill>
              <a:srgbClr val="00B0F0"/>
            </a:solidFill>
            <a:tailEnd type="oval"/>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1475989" y="5360696"/>
            <a:ext cx="915964" cy="415498"/>
          </a:xfrm>
          <a:prstGeom prst="rect">
            <a:avLst/>
          </a:prstGeom>
          <a:noFill/>
        </p:spPr>
        <p:txBody>
          <a:bodyPr wrap="square" rtlCol="0">
            <a:spAutoFit/>
          </a:bodyPr>
          <a:lstStyle/>
          <a:p>
            <a:r>
              <a:rPr lang="en-GB" sz="700" b="1" dirty="0"/>
              <a:t>Why should the witch trials be remembered?</a:t>
            </a:r>
          </a:p>
        </p:txBody>
      </p:sp>
      <p:cxnSp>
        <p:nvCxnSpPr>
          <p:cNvPr id="191" name="Straight Connector 190">
            <a:extLst>
              <a:ext uri="{FF2B5EF4-FFF2-40B4-BE49-F238E27FC236}">
                <a16:creationId xmlns:a16="http://schemas.microsoft.com/office/drawing/2014/main" id="{3C523019-138F-C54C-90A8-CB52B602911E}"/>
              </a:ext>
            </a:extLst>
          </p:cNvPr>
          <p:cNvCxnSpPr>
            <a:cxnSpLocks/>
          </p:cNvCxnSpPr>
          <p:nvPr/>
        </p:nvCxnSpPr>
        <p:spPr>
          <a:xfrm>
            <a:off x="2667415" y="5324764"/>
            <a:ext cx="66771" cy="290934"/>
          </a:xfrm>
          <a:prstGeom prst="line">
            <a:avLst/>
          </a:prstGeom>
          <a:ln w="19050">
            <a:solidFill>
              <a:srgbClr val="00B0F0"/>
            </a:solidFill>
            <a:tailEnd type="oval"/>
          </a:ln>
        </p:spPr>
        <p:style>
          <a:lnRef idx="1">
            <a:schemeClr val="accent1"/>
          </a:lnRef>
          <a:fillRef idx="0">
            <a:schemeClr val="accent1"/>
          </a:fillRef>
          <a:effectRef idx="0">
            <a:schemeClr val="accent1"/>
          </a:effectRef>
          <a:fontRef idx="minor">
            <a:schemeClr val="tx1"/>
          </a:fontRef>
        </p:style>
      </p:cxnSp>
      <p:sp>
        <p:nvSpPr>
          <p:cNvPr id="182" name="Oval 181">
            <a:extLst>
              <a:ext uri="{FF2B5EF4-FFF2-40B4-BE49-F238E27FC236}">
                <a16:creationId xmlns:a16="http://schemas.microsoft.com/office/drawing/2014/main" id="{48E303B6-E16F-4429-B63A-E512E5BF2102}"/>
              </a:ext>
            </a:extLst>
          </p:cNvPr>
          <p:cNvSpPr/>
          <p:nvPr/>
        </p:nvSpPr>
        <p:spPr>
          <a:xfrm>
            <a:off x="3166959" y="7529357"/>
            <a:ext cx="851130" cy="667923"/>
          </a:xfrm>
          <a:prstGeom prst="ellipse">
            <a:avLst/>
          </a:prstGeom>
          <a:solidFill>
            <a:schemeClr val="bg1"/>
          </a:solidFill>
          <a:ln w="762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a:solidFill>
                <a:schemeClr val="tx1"/>
              </a:solidFill>
            </a:endParaRPr>
          </a:p>
        </p:txBody>
      </p:sp>
      <p:sp>
        <p:nvSpPr>
          <p:cNvPr id="184" name="TextBox 183">
            <a:extLst>
              <a:ext uri="{FF2B5EF4-FFF2-40B4-BE49-F238E27FC236}">
                <a16:creationId xmlns:a16="http://schemas.microsoft.com/office/drawing/2014/main" id="{B5C3511A-7E76-4772-A16F-38B8B03214F9}"/>
              </a:ext>
            </a:extLst>
          </p:cNvPr>
          <p:cNvSpPr txBox="1"/>
          <p:nvPr/>
        </p:nvSpPr>
        <p:spPr>
          <a:xfrm>
            <a:off x="3195521" y="7630231"/>
            <a:ext cx="836948" cy="415498"/>
          </a:xfrm>
          <a:prstGeom prst="rect">
            <a:avLst/>
          </a:prstGeom>
          <a:noFill/>
        </p:spPr>
        <p:txBody>
          <a:bodyPr wrap="square" lIns="91440" tIns="45720" rIns="91440" bIns="45720" rtlCol="0" anchor="t">
            <a:spAutoFit/>
          </a:bodyPr>
          <a:lstStyle/>
          <a:p>
            <a:pPr algn="ctr"/>
            <a:r>
              <a:rPr lang="en-US" sz="700" b="1" dirty="0">
                <a:cs typeface="Calibri" panose="020F0502020204030204"/>
              </a:rPr>
              <a:t>How did the Mongols create a world empire? </a:t>
            </a:r>
          </a:p>
        </p:txBody>
      </p:sp>
      <p:sp>
        <p:nvSpPr>
          <p:cNvPr id="194" name="Oval 193">
            <a:extLst>
              <a:ext uri="{FF2B5EF4-FFF2-40B4-BE49-F238E27FC236}">
                <a16:creationId xmlns:a16="http://schemas.microsoft.com/office/drawing/2014/main" id="{D0B76DC9-E1B8-484A-B804-A29E8745E78A}"/>
              </a:ext>
            </a:extLst>
          </p:cNvPr>
          <p:cNvSpPr/>
          <p:nvPr/>
        </p:nvSpPr>
        <p:spPr>
          <a:xfrm>
            <a:off x="4287532" y="7495865"/>
            <a:ext cx="836948" cy="701916"/>
          </a:xfrm>
          <a:prstGeom prst="ellipse">
            <a:avLst/>
          </a:prstGeom>
          <a:solidFill>
            <a:schemeClr val="bg1"/>
          </a:solidFill>
          <a:ln w="762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700" b="1" dirty="0">
                <a:solidFill>
                  <a:schemeClr val="tx1"/>
                </a:solidFill>
                <a:cs typeface="Calibri"/>
              </a:rPr>
              <a:t>Why did the Peasants' Revolt?</a:t>
            </a:r>
          </a:p>
        </p:txBody>
      </p:sp>
      <p:cxnSp>
        <p:nvCxnSpPr>
          <p:cNvPr id="197" name="Straight Connector 196">
            <a:extLst>
              <a:ext uri="{FF2B5EF4-FFF2-40B4-BE49-F238E27FC236}">
                <a16:creationId xmlns:a16="http://schemas.microsoft.com/office/drawing/2014/main" id="{D48764D3-1A4C-4F32-A27F-0D48EA0765FB}"/>
              </a:ext>
            </a:extLst>
          </p:cNvPr>
          <p:cNvCxnSpPr>
            <a:cxnSpLocks/>
          </p:cNvCxnSpPr>
          <p:nvPr/>
        </p:nvCxnSpPr>
        <p:spPr>
          <a:xfrm flipH="1">
            <a:off x="5270357" y="7756503"/>
            <a:ext cx="60152" cy="448043"/>
          </a:xfrm>
          <a:prstGeom prst="line">
            <a:avLst/>
          </a:prstGeom>
          <a:ln w="19050">
            <a:solidFill>
              <a:srgbClr val="00B0F0"/>
            </a:solidFill>
            <a:tailEnd type="oval"/>
          </a:ln>
        </p:spPr>
        <p:style>
          <a:lnRef idx="1">
            <a:schemeClr val="accent1"/>
          </a:lnRef>
          <a:fillRef idx="0">
            <a:schemeClr val="accent1"/>
          </a:fillRef>
          <a:effectRef idx="0">
            <a:schemeClr val="accent1"/>
          </a:effectRef>
          <a:fontRef idx="minor">
            <a:schemeClr val="tx1"/>
          </a:fontRef>
        </p:style>
      </p:cxnSp>
      <p:sp>
        <p:nvSpPr>
          <p:cNvPr id="242" name="Oval 241">
            <a:extLst>
              <a:ext uri="{FF2B5EF4-FFF2-40B4-BE49-F238E27FC236}">
                <a16:creationId xmlns:a16="http://schemas.microsoft.com/office/drawing/2014/main" id="{117C1EE1-EC2F-4C61-A12E-F9AE1754CD58}"/>
              </a:ext>
            </a:extLst>
          </p:cNvPr>
          <p:cNvSpPr/>
          <p:nvPr/>
        </p:nvSpPr>
        <p:spPr>
          <a:xfrm>
            <a:off x="5122892" y="2492374"/>
            <a:ext cx="851556" cy="750279"/>
          </a:xfrm>
          <a:prstGeom prst="ellipse">
            <a:avLst/>
          </a:prstGeom>
          <a:solidFill>
            <a:schemeClr val="bg1"/>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chemeClr val="tx1"/>
                </a:solidFill>
              </a:rPr>
              <a:t>Why was WW1 not ‘the war to end all wars’?</a:t>
            </a:r>
          </a:p>
        </p:txBody>
      </p:sp>
      <p:sp>
        <p:nvSpPr>
          <p:cNvPr id="161" name="Oval 160">
            <a:extLst>
              <a:ext uri="{FF2B5EF4-FFF2-40B4-BE49-F238E27FC236}">
                <a16:creationId xmlns:a16="http://schemas.microsoft.com/office/drawing/2014/main" id="{123B63BF-B2B1-44C6-9B73-C8A636AC39FD}"/>
              </a:ext>
            </a:extLst>
          </p:cNvPr>
          <p:cNvSpPr/>
          <p:nvPr/>
        </p:nvSpPr>
        <p:spPr>
          <a:xfrm>
            <a:off x="3859222" y="2492375"/>
            <a:ext cx="914327" cy="769672"/>
          </a:xfrm>
          <a:prstGeom prst="ellipse">
            <a:avLst/>
          </a:prstGeom>
          <a:solidFill>
            <a:schemeClr val="bg1"/>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chemeClr val="tx1"/>
                </a:solidFill>
              </a:rPr>
              <a:t>How far were the 1920s ‘roaring’ for everyone?</a:t>
            </a:r>
          </a:p>
        </p:txBody>
      </p:sp>
      <p:sp>
        <p:nvSpPr>
          <p:cNvPr id="12" name="Rectangle 11">
            <a:extLst>
              <a:ext uri="{FF2B5EF4-FFF2-40B4-BE49-F238E27FC236}">
                <a16:creationId xmlns:a16="http://schemas.microsoft.com/office/drawing/2014/main" id="{5F134367-397E-B973-665D-3701A36C5A40}"/>
              </a:ext>
            </a:extLst>
          </p:cNvPr>
          <p:cNvSpPr/>
          <p:nvPr/>
        </p:nvSpPr>
        <p:spPr>
          <a:xfrm>
            <a:off x="2549180" y="6562919"/>
            <a:ext cx="3070359" cy="379224"/>
          </a:xfrm>
          <a:prstGeom prst="rect">
            <a:avLst/>
          </a:prstGeom>
          <a:solidFill>
            <a:schemeClr val="accent5">
              <a:lumMod val="60000"/>
              <a:lumOff val="4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1" dirty="0"/>
          </a:p>
        </p:txBody>
      </p:sp>
      <p:sp>
        <p:nvSpPr>
          <p:cNvPr id="7" name="Oval 6">
            <a:extLst>
              <a:ext uri="{FF2B5EF4-FFF2-40B4-BE49-F238E27FC236}">
                <a16:creationId xmlns:a16="http://schemas.microsoft.com/office/drawing/2014/main" id="{7C5BEB71-BEB6-7D01-0D2B-2817CEC368B0}"/>
              </a:ext>
            </a:extLst>
          </p:cNvPr>
          <p:cNvSpPr/>
          <p:nvPr/>
        </p:nvSpPr>
        <p:spPr>
          <a:xfrm>
            <a:off x="4311257" y="6369875"/>
            <a:ext cx="990827" cy="780333"/>
          </a:xfrm>
          <a:prstGeom prst="ellipse">
            <a:avLst/>
          </a:prstGeom>
          <a:solidFill>
            <a:schemeClr val="bg1"/>
          </a:solidFill>
          <a:ln w="762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700" b="1" dirty="0">
                <a:solidFill>
                  <a:schemeClr val="tx1"/>
                </a:solidFill>
                <a:cs typeface="Calibri"/>
              </a:rPr>
              <a:t>Why was there a Reformation?</a:t>
            </a:r>
          </a:p>
        </p:txBody>
      </p:sp>
      <p:sp>
        <p:nvSpPr>
          <p:cNvPr id="8" name="Oval 7">
            <a:extLst>
              <a:ext uri="{FF2B5EF4-FFF2-40B4-BE49-F238E27FC236}">
                <a16:creationId xmlns:a16="http://schemas.microsoft.com/office/drawing/2014/main" id="{CCD8855B-3096-B4C0-884F-701F01045365}"/>
              </a:ext>
            </a:extLst>
          </p:cNvPr>
          <p:cNvSpPr/>
          <p:nvPr/>
        </p:nvSpPr>
        <p:spPr>
          <a:xfrm>
            <a:off x="3193224" y="6412531"/>
            <a:ext cx="940988" cy="701916"/>
          </a:xfrm>
          <a:prstGeom prst="ellipse">
            <a:avLst/>
          </a:prstGeom>
          <a:solidFill>
            <a:schemeClr val="bg1"/>
          </a:solidFill>
          <a:ln w="762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700" b="1" dirty="0">
                <a:solidFill>
                  <a:schemeClr val="tx1"/>
                </a:solidFill>
                <a:cs typeface="Calibri"/>
              </a:rPr>
              <a:t>How far was Elizabethan England a 'golden age'?</a:t>
            </a:r>
          </a:p>
        </p:txBody>
      </p:sp>
      <p:sp>
        <p:nvSpPr>
          <p:cNvPr id="223" name="Oval 222">
            <a:extLst>
              <a:ext uri="{FF2B5EF4-FFF2-40B4-BE49-F238E27FC236}">
                <a16:creationId xmlns:a16="http://schemas.microsoft.com/office/drawing/2014/main" id="{AC479293-81EE-964A-81C6-811D7ECEC685}"/>
              </a:ext>
            </a:extLst>
          </p:cNvPr>
          <p:cNvSpPr/>
          <p:nvPr/>
        </p:nvSpPr>
        <p:spPr>
          <a:xfrm>
            <a:off x="1994376" y="6337450"/>
            <a:ext cx="737070" cy="714964"/>
          </a:xfrm>
          <a:prstGeom prst="ellipse">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900" b="1" dirty="0">
                <a:solidFill>
                  <a:schemeClr val="tx1"/>
                </a:solidFill>
                <a:ea typeface="+mn-lt"/>
                <a:cs typeface="+mn-lt"/>
              </a:rPr>
              <a:t>YEAR</a:t>
            </a:r>
            <a:r>
              <a:rPr lang="en-US" sz="2400" b="1" dirty="0">
                <a:solidFill>
                  <a:schemeClr val="tx1"/>
                </a:solidFill>
                <a:ea typeface="+mn-lt"/>
                <a:cs typeface="+mn-lt"/>
              </a:rPr>
              <a:t>8</a:t>
            </a:r>
            <a:endParaRPr lang="en-US" sz="2400" b="1" dirty="0">
              <a:solidFill>
                <a:schemeClr val="tx1"/>
              </a:solidFill>
              <a:cs typeface="Calibri" panose="020F0502020204030204"/>
            </a:endParaRPr>
          </a:p>
        </p:txBody>
      </p:sp>
      <p:sp>
        <p:nvSpPr>
          <p:cNvPr id="13" name="Rectangle 140">
            <a:extLst>
              <a:ext uri="{FF2B5EF4-FFF2-40B4-BE49-F238E27FC236}">
                <a16:creationId xmlns:a16="http://schemas.microsoft.com/office/drawing/2014/main" id="{C3400D88-8CDB-4099-8617-9008BE8B3202}"/>
              </a:ext>
            </a:extLst>
          </p:cNvPr>
          <p:cNvSpPr/>
          <p:nvPr/>
        </p:nvSpPr>
        <p:spPr>
          <a:xfrm>
            <a:off x="803066" y="6546030"/>
            <a:ext cx="1220959" cy="312609"/>
          </a:xfrm>
          <a:custGeom>
            <a:avLst/>
            <a:gdLst>
              <a:gd name="connsiteX0" fmla="*/ 0 w 5909338"/>
              <a:gd name="connsiteY0" fmla="*/ 0 h 642380"/>
              <a:gd name="connsiteX1" fmla="*/ 5909338 w 5909338"/>
              <a:gd name="connsiteY1" fmla="*/ 0 h 642380"/>
              <a:gd name="connsiteX2" fmla="*/ 5909338 w 5909338"/>
              <a:gd name="connsiteY2" fmla="*/ 642380 h 642380"/>
              <a:gd name="connsiteX3" fmla="*/ 0 w 5909338"/>
              <a:gd name="connsiteY3" fmla="*/ 642380 h 642380"/>
              <a:gd name="connsiteX4" fmla="*/ 0 w 5909338"/>
              <a:gd name="connsiteY4" fmla="*/ 0 h 642380"/>
              <a:gd name="connsiteX0" fmla="*/ 0 w 5909338"/>
              <a:gd name="connsiteY0" fmla="*/ 0 h 642380"/>
              <a:gd name="connsiteX1" fmla="*/ 5909338 w 5909338"/>
              <a:gd name="connsiteY1" fmla="*/ 0 h 642380"/>
              <a:gd name="connsiteX2" fmla="*/ 5909338 w 5909338"/>
              <a:gd name="connsiteY2" fmla="*/ 637185 h 642380"/>
              <a:gd name="connsiteX3" fmla="*/ 0 w 5909338"/>
              <a:gd name="connsiteY3" fmla="*/ 642380 h 642380"/>
              <a:gd name="connsiteX4" fmla="*/ 0 w 5909338"/>
              <a:gd name="connsiteY4" fmla="*/ 0 h 642380"/>
              <a:gd name="connsiteX0" fmla="*/ 0 w 5909338"/>
              <a:gd name="connsiteY0" fmla="*/ 0 h 642381"/>
              <a:gd name="connsiteX1" fmla="*/ 5909338 w 5909338"/>
              <a:gd name="connsiteY1" fmla="*/ 0 h 642381"/>
              <a:gd name="connsiteX2" fmla="*/ 5831406 w 5909338"/>
              <a:gd name="connsiteY2" fmla="*/ 642381 h 642381"/>
              <a:gd name="connsiteX3" fmla="*/ 0 w 5909338"/>
              <a:gd name="connsiteY3" fmla="*/ 642380 h 642381"/>
              <a:gd name="connsiteX4" fmla="*/ 0 w 5909338"/>
              <a:gd name="connsiteY4" fmla="*/ 0 h 642381"/>
              <a:gd name="connsiteX0" fmla="*/ 0 w 5909338"/>
              <a:gd name="connsiteY0" fmla="*/ 0 h 652772"/>
              <a:gd name="connsiteX1" fmla="*/ 5909338 w 5909338"/>
              <a:gd name="connsiteY1" fmla="*/ 0 h 652772"/>
              <a:gd name="connsiteX2" fmla="*/ 5826211 w 5909338"/>
              <a:gd name="connsiteY2" fmla="*/ 652772 h 652772"/>
              <a:gd name="connsiteX3" fmla="*/ 0 w 5909338"/>
              <a:gd name="connsiteY3" fmla="*/ 642380 h 652772"/>
              <a:gd name="connsiteX4" fmla="*/ 0 w 5909338"/>
              <a:gd name="connsiteY4" fmla="*/ 0 h 6527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09338" h="652772">
                <a:moveTo>
                  <a:pt x="0" y="0"/>
                </a:moveTo>
                <a:lnTo>
                  <a:pt x="5909338" y="0"/>
                </a:lnTo>
                <a:lnTo>
                  <a:pt x="5826211" y="652772"/>
                </a:lnTo>
                <a:lnTo>
                  <a:pt x="0" y="642380"/>
                </a:lnTo>
                <a:lnTo>
                  <a:pt x="0" y="0"/>
                </a:lnTo>
                <a:close/>
              </a:path>
            </a:pathLst>
          </a:cu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1" dirty="0"/>
          </a:p>
        </p:txBody>
      </p:sp>
      <p:sp>
        <p:nvSpPr>
          <p:cNvPr id="188" name="Oval 187">
            <a:extLst>
              <a:ext uri="{FF2B5EF4-FFF2-40B4-BE49-F238E27FC236}">
                <a16:creationId xmlns:a16="http://schemas.microsoft.com/office/drawing/2014/main" id="{BE9D856D-0047-6048-B16B-C8A6470F9770}"/>
              </a:ext>
            </a:extLst>
          </p:cNvPr>
          <p:cNvSpPr/>
          <p:nvPr/>
        </p:nvSpPr>
        <p:spPr>
          <a:xfrm>
            <a:off x="249745" y="6276261"/>
            <a:ext cx="764594" cy="674143"/>
          </a:xfrm>
          <a:prstGeom prst="ellipse">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chemeClr val="tx1"/>
                </a:solidFill>
              </a:rPr>
              <a:t>Why did the Civil War break out?</a:t>
            </a:r>
          </a:p>
        </p:txBody>
      </p:sp>
      <p:cxnSp>
        <p:nvCxnSpPr>
          <p:cNvPr id="213" name="Straight Connector 212">
            <a:extLst>
              <a:ext uri="{FF2B5EF4-FFF2-40B4-BE49-F238E27FC236}">
                <a16:creationId xmlns:a16="http://schemas.microsoft.com/office/drawing/2014/main" id="{206BE152-910A-2843-A2AB-7EEE1AB8E0D0}"/>
              </a:ext>
            </a:extLst>
          </p:cNvPr>
          <p:cNvCxnSpPr>
            <a:cxnSpLocks/>
          </p:cNvCxnSpPr>
          <p:nvPr/>
        </p:nvCxnSpPr>
        <p:spPr>
          <a:xfrm flipV="1">
            <a:off x="1364364" y="6728406"/>
            <a:ext cx="242404" cy="303533"/>
          </a:xfrm>
          <a:prstGeom prst="line">
            <a:avLst/>
          </a:prstGeom>
          <a:ln w="19050">
            <a:solidFill>
              <a:srgbClr val="00B0F0"/>
            </a:solidFill>
            <a:tailEnd type="ova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76556A5C-1BCE-4F4D-AA93-89D1426E8E89}"/>
              </a:ext>
            </a:extLst>
          </p:cNvPr>
          <p:cNvSpPr txBox="1"/>
          <p:nvPr/>
        </p:nvSpPr>
        <p:spPr>
          <a:xfrm>
            <a:off x="2308662" y="4856932"/>
            <a:ext cx="1036741" cy="461665"/>
          </a:xfrm>
          <a:prstGeom prst="rect">
            <a:avLst/>
          </a:prstGeom>
          <a:noFill/>
        </p:spPr>
        <p:txBody>
          <a:bodyPr wrap="square" rtlCol="0">
            <a:spAutoFit/>
          </a:bodyPr>
          <a:lstStyle/>
          <a:p>
            <a:r>
              <a:rPr lang="en-GB" sz="600" dirty="0"/>
              <a:t>What do Royal Courts reveal about the experience of LGBTQ+ people?</a:t>
            </a:r>
          </a:p>
        </p:txBody>
      </p:sp>
      <p:sp>
        <p:nvSpPr>
          <p:cNvPr id="167" name="Oval 166">
            <a:extLst>
              <a:ext uri="{FF2B5EF4-FFF2-40B4-BE49-F238E27FC236}">
                <a16:creationId xmlns:a16="http://schemas.microsoft.com/office/drawing/2014/main" id="{50C393D4-9ABB-4ABD-BBAC-5B355D644F86}"/>
              </a:ext>
            </a:extLst>
          </p:cNvPr>
          <p:cNvSpPr/>
          <p:nvPr/>
        </p:nvSpPr>
        <p:spPr>
          <a:xfrm>
            <a:off x="2953745" y="5351724"/>
            <a:ext cx="1053712" cy="749605"/>
          </a:xfrm>
          <a:prstGeom prst="ellipse">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700" b="1" dirty="0">
                <a:solidFill>
                  <a:schemeClr val="tx1"/>
                </a:solidFill>
                <a:ea typeface="+mn-lt"/>
                <a:cs typeface="+mn-lt"/>
              </a:rPr>
              <a:t>How ‘enlightened’ was the French Revolution?</a:t>
            </a:r>
            <a:endParaRPr lang="en-US" b="1" dirty="0">
              <a:solidFill>
                <a:schemeClr val="tx1"/>
              </a:solidFill>
              <a:cs typeface="Calibri" panose="020F0502020204030204"/>
            </a:endParaRPr>
          </a:p>
        </p:txBody>
      </p:sp>
      <p:sp>
        <p:nvSpPr>
          <p:cNvPr id="171" name="Oval 170">
            <a:extLst>
              <a:ext uri="{FF2B5EF4-FFF2-40B4-BE49-F238E27FC236}">
                <a16:creationId xmlns:a16="http://schemas.microsoft.com/office/drawing/2014/main" id="{CE6FA2F5-2DE3-42EF-A5AA-5482E18C2610}"/>
              </a:ext>
            </a:extLst>
          </p:cNvPr>
          <p:cNvSpPr/>
          <p:nvPr/>
        </p:nvSpPr>
        <p:spPr>
          <a:xfrm>
            <a:off x="4890906" y="5301175"/>
            <a:ext cx="914328" cy="784840"/>
          </a:xfrm>
          <a:prstGeom prst="ellipse">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700" b="1" dirty="0">
                <a:solidFill>
                  <a:schemeClr val="tx1"/>
                </a:solidFill>
                <a:ea typeface="+mn-lt"/>
                <a:cs typeface="+mn-lt"/>
              </a:rPr>
              <a:t>How did Britain become a democracy?</a:t>
            </a:r>
            <a:endParaRPr lang="en-US" b="1" dirty="0">
              <a:solidFill>
                <a:schemeClr val="tx1"/>
              </a:solidFill>
              <a:cs typeface="Calibri" panose="020F0502020204030204"/>
            </a:endParaRPr>
          </a:p>
        </p:txBody>
      </p:sp>
      <p:sp>
        <p:nvSpPr>
          <p:cNvPr id="181" name="TextBox 180">
            <a:extLst>
              <a:ext uri="{FF2B5EF4-FFF2-40B4-BE49-F238E27FC236}">
                <a16:creationId xmlns:a16="http://schemas.microsoft.com/office/drawing/2014/main" id="{07626A2D-6424-41E2-88B3-909F29E7172C}"/>
              </a:ext>
            </a:extLst>
          </p:cNvPr>
          <p:cNvSpPr txBox="1"/>
          <p:nvPr/>
        </p:nvSpPr>
        <p:spPr>
          <a:xfrm>
            <a:off x="4215140" y="4827312"/>
            <a:ext cx="864902" cy="553998"/>
          </a:xfrm>
          <a:prstGeom prst="rect">
            <a:avLst/>
          </a:prstGeom>
          <a:noFill/>
        </p:spPr>
        <p:txBody>
          <a:bodyPr wrap="square" rtlCol="0">
            <a:spAutoFit/>
          </a:bodyPr>
          <a:lstStyle/>
          <a:p>
            <a:pPr algn="ctr"/>
            <a:r>
              <a:rPr lang="en-US" sz="600" dirty="0"/>
              <a:t>What can Anne Lister’s diaries reveal about women and LGBTQ+ people in the Regency period?</a:t>
            </a:r>
          </a:p>
        </p:txBody>
      </p:sp>
      <p:sp>
        <p:nvSpPr>
          <p:cNvPr id="185" name="Rectangle 140">
            <a:extLst>
              <a:ext uri="{FF2B5EF4-FFF2-40B4-BE49-F238E27FC236}">
                <a16:creationId xmlns:a16="http://schemas.microsoft.com/office/drawing/2014/main" id="{159D3D74-657C-485A-8261-701315079BFA}"/>
              </a:ext>
            </a:extLst>
          </p:cNvPr>
          <p:cNvSpPr/>
          <p:nvPr/>
        </p:nvSpPr>
        <p:spPr>
          <a:xfrm>
            <a:off x="1450893" y="4260224"/>
            <a:ext cx="4328747" cy="373025"/>
          </a:xfrm>
          <a:custGeom>
            <a:avLst/>
            <a:gdLst>
              <a:gd name="connsiteX0" fmla="*/ 0 w 5909338"/>
              <a:gd name="connsiteY0" fmla="*/ 0 h 642380"/>
              <a:gd name="connsiteX1" fmla="*/ 5909338 w 5909338"/>
              <a:gd name="connsiteY1" fmla="*/ 0 h 642380"/>
              <a:gd name="connsiteX2" fmla="*/ 5909338 w 5909338"/>
              <a:gd name="connsiteY2" fmla="*/ 642380 h 642380"/>
              <a:gd name="connsiteX3" fmla="*/ 0 w 5909338"/>
              <a:gd name="connsiteY3" fmla="*/ 642380 h 642380"/>
              <a:gd name="connsiteX4" fmla="*/ 0 w 5909338"/>
              <a:gd name="connsiteY4" fmla="*/ 0 h 642380"/>
              <a:gd name="connsiteX0" fmla="*/ 0 w 5909338"/>
              <a:gd name="connsiteY0" fmla="*/ 0 h 642380"/>
              <a:gd name="connsiteX1" fmla="*/ 5909338 w 5909338"/>
              <a:gd name="connsiteY1" fmla="*/ 0 h 642380"/>
              <a:gd name="connsiteX2" fmla="*/ 5909338 w 5909338"/>
              <a:gd name="connsiteY2" fmla="*/ 637185 h 642380"/>
              <a:gd name="connsiteX3" fmla="*/ 0 w 5909338"/>
              <a:gd name="connsiteY3" fmla="*/ 642380 h 642380"/>
              <a:gd name="connsiteX4" fmla="*/ 0 w 5909338"/>
              <a:gd name="connsiteY4" fmla="*/ 0 h 642380"/>
              <a:gd name="connsiteX0" fmla="*/ 0 w 5909338"/>
              <a:gd name="connsiteY0" fmla="*/ 0 h 642381"/>
              <a:gd name="connsiteX1" fmla="*/ 5909338 w 5909338"/>
              <a:gd name="connsiteY1" fmla="*/ 0 h 642381"/>
              <a:gd name="connsiteX2" fmla="*/ 5831406 w 5909338"/>
              <a:gd name="connsiteY2" fmla="*/ 642381 h 642381"/>
              <a:gd name="connsiteX3" fmla="*/ 0 w 5909338"/>
              <a:gd name="connsiteY3" fmla="*/ 642380 h 642381"/>
              <a:gd name="connsiteX4" fmla="*/ 0 w 5909338"/>
              <a:gd name="connsiteY4" fmla="*/ 0 h 642381"/>
              <a:gd name="connsiteX0" fmla="*/ 0 w 5909338"/>
              <a:gd name="connsiteY0" fmla="*/ 0 h 652772"/>
              <a:gd name="connsiteX1" fmla="*/ 5909338 w 5909338"/>
              <a:gd name="connsiteY1" fmla="*/ 0 h 652772"/>
              <a:gd name="connsiteX2" fmla="*/ 5826211 w 5909338"/>
              <a:gd name="connsiteY2" fmla="*/ 652772 h 652772"/>
              <a:gd name="connsiteX3" fmla="*/ 0 w 5909338"/>
              <a:gd name="connsiteY3" fmla="*/ 642380 h 652772"/>
              <a:gd name="connsiteX4" fmla="*/ 0 w 5909338"/>
              <a:gd name="connsiteY4" fmla="*/ 0 h 6527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09338" h="652772">
                <a:moveTo>
                  <a:pt x="0" y="0"/>
                </a:moveTo>
                <a:lnTo>
                  <a:pt x="5909338" y="0"/>
                </a:lnTo>
                <a:lnTo>
                  <a:pt x="5826211" y="652772"/>
                </a:lnTo>
                <a:lnTo>
                  <a:pt x="0" y="642380"/>
                </a:lnTo>
                <a:lnTo>
                  <a:pt x="0" y="0"/>
                </a:lnTo>
                <a:close/>
              </a:path>
            </a:pathLst>
          </a:cu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1" dirty="0"/>
          </a:p>
        </p:txBody>
      </p:sp>
      <p:sp>
        <p:nvSpPr>
          <p:cNvPr id="196" name="Block Arc 195">
            <a:extLst>
              <a:ext uri="{FF2B5EF4-FFF2-40B4-BE49-F238E27FC236}">
                <a16:creationId xmlns:a16="http://schemas.microsoft.com/office/drawing/2014/main" id="{0901C915-2E0A-4B63-84BE-384E6186C403}"/>
              </a:ext>
            </a:extLst>
          </p:cNvPr>
          <p:cNvSpPr/>
          <p:nvPr/>
        </p:nvSpPr>
        <p:spPr>
          <a:xfrm rot="5400000">
            <a:off x="5003106" y="4442143"/>
            <a:ext cx="1617215" cy="1282278"/>
          </a:xfrm>
          <a:prstGeom prst="blockArc">
            <a:avLst>
              <a:gd name="adj1" fmla="val 10532807"/>
              <a:gd name="adj2" fmla="val 263439"/>
              <a:gd name="adj3" fmla="val 2851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1" dirty="0">
              <a:solidFill>
                <a:schemeClr val="tx1"/>
              </a:solidFill>
            </a:endParaRPr>
          </a:p>
        </p:txBody>
      </p:sp>
      <p:sp>
        <p:nvSpPr>
          <p:cNvPr id="201" name="Oval 200">
            <a:extLst>
              <a:ext uri="{FF2B5EF4-FFF2-40B4-BE49-F238E27FC236}">
                <a16:creationId xmlns:a16="http://schemas.microsoft.com/office/drawing/2014/main" id="{C4BAB2F9-C21B-48EF-9FD7-20A2C9BB869C}"/>
              </a:ext>
            </a:extLst>
          </p:cNvPr>
          <p:cNvSpPr/>
          <p:nvPr/>
        </p:nvSpPr>
        <p:spPr>
          <a:xfrm>
            <a:off x="5559781" y="4243551"/>
            <a:ext cx="914328" cy="784840"/>
          </a:xfrm>
          <a:prstGeom prst="ellipse">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700" b="1" dirty="0">
                <a:solidFill>
                  <a:schemeClr val="tx1"/>
                </a:solidFill>
                <a:ea typeface="+mn-lt"/>
                <a:cs typeface="+mn-lt"/>
              </a:rPr>
              <a:t>What impact did the Industrial Revolution have?</a:t>
            </a:r>
            <a:endParaRPr lang="en-US" b="1" dirty="0">
              <a:solidFill>
                <a:schemeClr val="tx1"/>
              </a:solidFill>
              <a:cs typeface="Calibri" panose="020F0502020204030204"/>
            </a:endParaRPr>
          </a:p>
        </p:txBody>
      </p:sp>
      <p:sp>
        <p:nvSpPr>
          <p:cNvPr id="216" name="Oval 215">
            <a:extLst>
              <a:ext uri="{FF2B5EF4-FFF2-40B4-BE49-F238E27FC236}">
                <a16:creationId xmlns:a16="http://schemas.microsoft.com/office/drawing/2014/main" id="{382FF23A-E086-45B4-BE80-2E7CD7CCC10A}"/>
              </a:ext>
            </a:extLst>
          </p:cNvPr>
          <p:cNvSpPr/>
          <p:nvPr/>
        </p:nvSpPr>
        <p:spPr>
          <a:xfrm>
            <a:off x="4414222" y="3942988"/>
            <a:ext cx="914328" cy="784840"/>
          </a:xfrm>
          <a:prstGeom prst="ellipse">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700" b="1" dirty="0">
                <a:solidFill>
                  <a:schemeClr val="tx1"/>
                </a:solidFill>
                <a:ea typeface="+mn-lt"/>
                <a:cs typeface="+mn-lt"/>
              </a:rPr>
              <a:t>How do attitudes to Empire differ?</a:t>
            </a:r>
            <a:endParaRPr lang="en-US" b="1" dirty="0">
              <a:solidFill>
                <a:schemeClr val="tx1"/>
              </a:solidFill>
              <a:cs typeface="Calibri" panose="020F0502020204030204"/>
            </a:endParaRPr>
          </a:p>
        </p:txBody>
      </p:sp>
      <p:sp>
        <p:nvSpPr>
          <p:cNvPr id="218" name="Oval 217">
            <a:extLst>
              <a:ext uri="{FF2B5EF4-FFF2-40B4-BE49-F238E27FC236}">
                <a16:creationId xmlns:a16="http://schemas.microsoft.com/office/drawing/2014/main" id="{623AC8DD-EC8A-455A-B875-C972638F86A2}"/>
              </a:ext>
            </a:extLst>
          </p:cNvPr>
          <p:cNvSpPr/>
          <p:nvPr/>
        </p:nvSpPr>
        <p:spPr>
          <a:xfrm>
            <a:off x="3073218" y="3927688"/>
            <a:ext cx="996607" cy="849676"/>
          </a:xfrm>
          <a:prstGeom prst="ellipse">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700" b="1" dirty="0">
                <a:solidFill>
                  <a:schemeClr val="tx1"/>
                </a:solidFill>
                <a:ea typeface="+mn-lt"/>
                <a:cs typeface="+mn-lt"/>
              </a:rPr>
              <a:t>Why did historians disagree about the abolition of the slave trade?</a:t>
            </a:r>
            <a:endParaRPr lang="en-US" b="1" dirty="0">
              <a:solidFill>
                <a:schemeClr val="tx1"/>
              </a:solidFill>
              <a:cs typeface="Calibri" panose="020F0502020204030204"/>
            </a:endParaRPr>
          </a:p>
        </p:txBody>
      </p:sp>
      <p:sp>
        <p:nvSpPr>
          <p:cNvPr id="221" name="TextBox 220">
            <a:extLst>
              <a:ext uri="{FF2B5EF4-FFF2-40B4-BE49-F238E27FC236}">
                <a16:creationId xmlns:a16="http://schemas.microsoft.com/office/drawing/2014/main" id="{BB9F7BB6-E07C-4AB2-BB5E-01F8A2609E50}"/>
              </a:ext>
            </a:extLst>
          </p:cNvPr>
          <p:cNvSpPr txBox="1"/>
          <p:nvPr/>
        </p:nvSpPr>
        <p:spPr>
          <a:xfrm>
            <a:off x="14806" y="8197781"/>
            <a:ext cx="672129" cy="553998"/>
          </a:xfrm>
          <a:prstGeom prst="rect">
            <a:avLst/>
          </a:prstGeom>
          <a:noFill/>
        </p:spPr>
        <p:txBody>
          <a:bodyPr wrap="square" rtlCol="0">
            <a:spAutoFit/>
          </a:bodyPr>
          <a:lstStyle/>
          <a:p>
            <a:pPr algn="ctr"/>
            <a:r>
              <a:rPr lang="en-US" sz="600" dirty="0"/>
              <a:t>What can Anna </a:t>
            </a:r>
            <a:r>
              <a:rPr lang="en-US" sz="600" dirty="0" err="1"/>
              <a:t>Comnena</a:t>
            </a:r>
            <a:r>
              <a:rPr lang="en-US" sz="600" dirty="0"/>
              <a:t> reveal about the First Crusade?</a:t>
            </a:r>
          </a:p>
        </p:txBody>
      </p:sp>
      <p:sp>
        <p:nvSpPr>
          <p:cNvPr id="19" name="TextBox 18">
            <a:extLst>
              <a:ext uri="{FF2B5EF4-FFF2-40B4-BE49-F238E27FC236}">
                <a16:creationId xmlns:a16="http://schemas.microsoft.com/office/drawing/2014/main" id="{C935161E-060A-4627-8BC3-804E2DA18CD7}"/>
              </a:ext>
            </a:extLst>
          </p:cNvPr>
          <p:cNvSpPr txBox="1"/>
          <p:nvPr/>
        </p:nvSpPr>
        <p:spPr>
          <a:xfrm>
            <a:off x="1736792" y="8158303"/>
            <a:ext cx="666763" cy="461665"/>
          </a:xfrm>
          <a:prstGeom prst="rect">
            <a:avLst/>
          </a:prstGeom>
          <a:noFill/>
        </p:spPr>
        <p:txBody>
          <a:bodyPr wrap="square" rtlCol="0">
            <a:spAutoFit/>
          </a:bodyPr>
          <a:lstStyle/>
          <a:p>
            <a:r>
              <a:rPr lang="en-GB" sz="600" dirty="0"/>
              <a:t>What does Lalibela reveal about medieval Ethiopia?</a:t>
            </a:r>
          </a:p>
        </p:txBody>
      </p:sp>
      <p:sp>
        <p:nvSpPr>
          <p:cNvPr id="222" name="TextBox 221">
            <a:extLst>
              <a:ext uri="{FF2B5EF4-FFF2-40B4-BE49-F238E27FC236}">
                <a16:creationId xmlns:a16="http://schemas.microsoft.com/office/drawing/2014/main" id="{3EF8EDFA-7D70-44C1-813A-4556576864A1}"/>
              </a:ext>
            </a:extLst>
          </p:cNvPr>
          <p:cNvSpPr txBox="1"/>
          <p:nvPr/>
        </p:nvSpPr>
        <p:spPr>
          <a:xfrm>
            <a:off x="4633809" y="8261740"/>
            <a:ext cx="864902" cy="461665"/>
          </a:xfrm>
          <a:prstGeom prst="rect">
            <a:avLst/>
          </a:prstGeom>
          <a:noFill/>
        </p:spPr>
        <p:txBody>
          <a:bodyPr wrap="square" rtlCol="0">
            <a:spAutoFit/>
          </a:bodyPr>
          <a:lstStyle/>
          <a:p>
            <a:pPr algn="ctr"/>
            <a:r>
              <a:rPr lang="en-US" sz="600" dirty="0"/>
              <a:t>What can Ibn Battuta reveal about the medieval Islamic world?</a:t>
            </a:r>
          </a:p>
        </p:txBody>
      </p:sp>
      <p:sp>
        <p:nvSpPr>
          <p:cNvPr id="226" name="TextBox 225">
            <a:extLst>
              <a:ext uri="{FF2B5EF4-FFF2-40B4-BE49-F238E27FC236}">
                <a16:creationId xmlns:a16="http://schemas.microsoft.com/office/drawing/2014/main" id="{00261C5A-EAAE-4F0A-82C7-64BFAB9029F8}"/>
              </a:ext>
            </a:extLst>
          </p:cNvPr>
          <p:cNvSpPr txBox="1"/>
          <p:nvPr/>
        </p:nvSpPr>
        <p:spPr>
          <a:xfrm>
            <a:off x="2615699" y="7072137"/>
            <a:ext cx="864902" cy="369332"/>
          </a:xfrm>
          <a:prstGeom prst="rect">
            <a:avLst/>
          </a:prstGeom>
          <a:noFill/>
        </p:spPr>
        <p:txBody>
          <a:bodyPr wrap="square" rtlCol="0">
            <a:spAutoFit/>
          </a:bodyPr>
          <a:lstStyle/>
          <a:p>
            <a:pPr algn="ctr"/>
            <a:r>
              <a:rPr lang="en-US" sz="600" dirty="0"/>
              <a:t>What can John </a:t>
            </a:r>
            <a:r>
              <a:rPr lang="en-US" sz="600" dirty="0" err="1"/>
              <a:t>Blanke</a:t>
            </a:r>
            <a:r>
              <a:rPr lang="en-US" sz="600" dirty="0"/>
              <a:t>  reveal about 16</a:t>
            </a:r>
            <a:r>
              <a:rPr lang="en-US" sz="600" baseline="30000" dirty="0"/>
              <a:t>th</a:t>
            </a:r>
            <a:r>
              <a:rPr lang="en-US" sz="600" dirty="0"/>
              <a:t> century England?</a:t>
            </a:r>
          </a:p>
        </p:txBody>
      </p:sp>
      <p:cxnSp>
        <p:nvCxnSpPr>
          <p:cNvPr id="228" name="Straight Connector 227">
            <a:extLst>
              <a:ext uri="{FF2B5EF4-FFF2-40B4-BE49-F238E27FC236}">
                <a16:creationId xmlns:a16="http://schemas.microsoft.com/office/drawing/2014/main" id="{D2E7BDD1-7136-40DB-92EC-5C4CB359D318}"/>
              </a:ext>
            </a:extLst>
          </p:cNvPr>
          <p:cNvCxnSpPr>
            <a:cxnSpLocks/>
          </p:cNvCxnSpPr>
          <p:nvPr/>
        </p:nvCxnSpPr>
        <p:spPr>
          <a:xfrm flipV="1">
            <a:off x="2967775" y="6752531"/>
            <a:ext cx="0" cy="258260"/>
          </a:xfrm>
          <a:prstGeom prst="line">
            <a:avLst/>
          </a:prstGeom>
          <a:ln w="19050">
            <a:solidFill>
              <a:srgbClr val="00B0F0"/>
            </a:solidFill>
            <a:tailEnd type="oval"/>
          </a:ln>
        </p:spPr>
        <p:style>
          <a:lnRef idx="1">
            <a:schemeClr val="accent1"/>
          </a:lnRef>
          <a:fillRef idx="0">
            <a:schemeClr val="accent1"/>
          </a:fillRef>
          <a:effectRef idx="0">
            <a:schemeClr val="accent1"/>
          </a:effectRef>
          <a:fontRef idx="minor">
            <a:schemeClr val="tx1"/>
          </a:fontRef>
        </p:style>
      </p:cxnSp>
      <p:sp>
        <p:nvSpPr>
          <p:cNvPr id="248" name="Oval 247">
            <a:extLst>
              <a:ext uri="{FF2B5EF4-FFF2-40B4-BE49-F238E27FC236}">
                <a16:creationId xmlns:a16="http://schemas.microsoft.com/office/drawing/2014/main" id="{46CE645C-FC02-486C-9902-A49D3F7B6EDF}"/>
              </a:ext>
            </a:extLst>
          </p:cNvPr>
          <p:cNvSpPr/>
          <p:nvPr/>
        </p:nvSpPr>
        <p:spPr>
          <a:xfrm>
            <a:off x="1756254" y="3934970"/>
            <a:ext cx="904076" cy="778934"/>
          </a:xfrm>
          <a:prstGeom prst="ellipse">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700" b="1" dirty="0">
                <a:solidFill>
                  <a:schemeClr val="tx1"/>
                </a:solidFill>
                <a:ea typeface="+mn-lt"/>
                <a:cs typeface="+mn-lt"/>
              </a:rPr>
              <a:t>How should the story of migration be told?</a:t>
            </a:r>
            <a:endParaRPr lang="en-US" b="1" dirty="0">
              <a:solidFill>
                <a:schemeClr val="tx1"/>
              </a:solidFill>
              <a:cs typeface="Calibri" panose="020F0502020204030204"/>
            </a:endParaRPr>
          </a:p>
        </p:txBody>
      </p:sp>
      <p:sp>
        <p:nvSpPr>
          <p:cNvPr id="260" name="Oval 259">
            <a:extLst>
              <a:ext uri="{FF2B5EF4-FFF2-40B4-BE49-F238E27FC236}">
                <a16:creationId xmlns:a16="http://schemas.microsoft.com/office/drawing/2014/main" id="{C01E0DEF-BCEE-4C71-9320-B48FC70A75DD}"/>
              </a:ext>
            </a:extLst>
          </p:cNvPr>
          <p:cNvSpPr/>
          <p:nvPr/>
        </p:nvSpPr>
        <p:spPr>
          <a:xfrm>
            <a:off x="527112" y="3240072"/>
            <a:ext cx="723489" cy="720384"/>
          </a:xfrm>
          <a:prstGeom prst="ellipse">
            <a:avLst/>
          </a:prstGeom>
          <a:solidFill>
            <a:schemeClr val="bg1"/>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chemeClr val="tx1"/>
                </a:solidFill>
              </a:rPr>
              <a:t>Year </a:t>
            </a:r>
            <a:r>
              <a:rPr lang="en-US" sz="3200" b="1" dirty="0">
                <a:solidFill>
                  <a:schemeClr val="tx1"/>
                </a:solidFill>
              </a:rPr>
              <a:t>9</a:t>
            </a:r>
            <a:endParaRPr lang="en-US" sz="700" b="1" dirty="0">
              <a:solidFill>
                <a:schemeClr val="tx1"/>
              </a:solidFill>
            </a:endParaRPr>
          </a:p>
        </p:txBody>
      </p:sp>
      <p:sp>
        <p:nvSpPr>
          <p:cNvPr id="250" name="Rectangle 249">
            <a:extLst>
              <a:ext uri="{FF2B5EF4-FFF2-40B4-BE49-F238E27FC236}">
                <a16:creationId xmlns:a16="http://schemas.microsoft.com/office/drawing/2014/main" id="{3DCF03B3-8B72-4EAB-8860-C2B654BAF1A9}"/>
              </a:ext>
            </a:extLst>
          </p:cNvPr>
          <p:cNvSpPr/>
          <p:nvPr/>
        </p:nvSpPr>
        <p:spPr>
          <a:xfrm>
            <a:off x="249745" y="1438893"/>
            <a:ext cx="5696002" cy="368575"/>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1" dirty="0"/>
          </a:p>
        </p:txBody>
      </p:sp>
      <p:sp>
        <p:nvSpPr>
          <p:cNvPr id="253" name="Oval 252">
            <a:extLst>
              <a:ext uri="{FF2B5EF4-FFF2-40B4-BE49-F238E27FC236}">
                <a16:creationId xmlns:a16="http://schemas.microsoft.com/office/drawing/2014/main" id="{9198A745-D661-42DE-B5FC-B3E970C5704E}"/>
              </a:ext>
            </a:extLst>
          </p:cNvPr>
          <p:cNvSpPr/>
          <p:nvPr/>
        </p:nvSpPr>
        <p:spPr>
          <a:xfrm>
            <a:off x="5745147" y="1428623"/>
            <a:ext cx="851556" cy="750279"/>
          </a:xfrm>
          <a:prstGeom prst="ellipse">
            <a:avLst/>
          </a:prstGeom>
          <a:solidFill>
            <a:schemeClr val="bg1"/>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chemeClr val="tx1"/>
                </a:solidFill>
              </a:rPr>
              <a:t>When did the Allies win WW2?</a:t>
            </a:r>
          </a:p>
        </p:txBody>
      </p:sp>
      <p:sp>
        <p:nvSpPr>
          <p:cNvPr id="257" name="Oval 256">
            <a:extLst>
              <a:ext uri="{FF2B5EF4-FFF2-40B4-BE49-F238E27FC236}">
                <a16:creationId xmlns:a16="http://schemas.microsoft.com/office/drawing/2014/main" id="{71D432CB-2C92-484F-AF3C-B8CC348C52F8}"/>
              </a:ext>
            </a:extLst>
          </p:cNvPr>
          <p:cNvSpPr/>
          <p:nvPr/>
        </p:nvSpPr>
        <p:spPr>
          <a:xfrm>
            <a:off x="4287532" y="1244800"/>
            <a:ext cx="984441" cy="769672"/>
          </a:xfrm>
          <a:prstGeom prst="ellipse">
            <a:avLst/>
          </a:prstGeom>
          <a:solidFill>
            <a:schemeClr val="bg1"/>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chemeClr val="tx1"/>
                </a:solidFill>
              </a:rPr>
              <a:t>What can Frank Bright’s story tell us about the Holocaust?</a:t>
            </a:r>
          </a:p>
        </p:txBody>
      </p:sp>
      <p:sp>
        <p:nvSpPr>
          <p:cNvPr id="258" name="Oval 257">
            <a:extLst>
              <a:ext uri="{FF2B5EF4-FFF2-40B4-BE49-F238E27FC236}">
                <a16:creationId xmlns:a16="http://schemas.microsoft.com/office/drawing/2014/main" id="{5D5F8FBB-4FF2-4564-B132-B1D588C0FEE6}"/>
              </a:ext>
            </a:extLst>
          </p:cNvPr>
          <p:cNvSpPr/>
          <p:nvPr/>
        </p:nvSpPr>
        <p:spPr>
          <a:xfrm>
            <a:off x="3073218" y="1184550"/>
            <a:ext cx="851556" cy="750279"/>
          </a:xfrm>
          <a:prstGeom prst="ellipse">
            <a:avLst/>
          </a:prstGeom>
          <a:solidFill>
            <a:schemeClr val="bg1"/>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chemeClr val="tx1"/>
                </a:solidFill>
              </a:rPr>
              <a:t>How did life vary in Mao’s China?</a:t>
            </a:r>
          </a:p>
        </p:txBody>
      </p:sp>
      <p:sp>
        <p:nvSpPr>
          <p:cNvPr id="259" name="Oval 258">
            <a:extLst>
              <a:ext uri="{FF2B5EF4-FFF2-40B4-BE49-F238E27FC236}">
                <a16:creationId xmlns:a16="http://schemas.microsoft.com/office/drawing/2014/main" id="{476A1C3B-3549-4265-AC25-8DA278B11DAB}"/>
              </a:ext>
            </a:extLst>
          </p:cNvPr>
          <p:cNvSpPr/>
          <p:nvPr/>
        </p:nvSpPr>
        <p:spPr>
          <a:xfrm>
            <a:off x="1842917" y="1188471"/>
            <a:ext cx="927483" cy="775656"/>
          </a:xfrm>
          <a:prstGeom prst="ellipse">
            <a:avLst/>
          </a:prstGeom>
          <a:solidFill>
            <a:schemeClr val="bg1"/>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chemeClr val="tx1"/>
                </a:solidFill>
              </a:rPr>
              <a:t>What was so ‘wild’ about Jung Chang’s ‘Wild Swans’?</a:t>
            </a:r>
          </a:p>
        </p:txBody>
      </p:sp>
      <p:sp>
        <p:nvSpPr>
          <p:cNvPr id="268" name="Oval 267">
            <a:extLst>
              <a:ext uri="{FF2B5EF4-FFF2-40B4-BE49-F238E27FC236}">
                <a16:creationId xmlns:a16="http://schemas.microsoft.com/office/drawing/2014/main" id="{C95126BC-768E-46A2-BFD3-EB3BE15C0B0C}"/>
              </a:ext>
            </a:extLst>
          </p:cNvPr>
          <p:cNvSpPr/>
          <p:nvPr/>
        </p:nvSpPr>
        <p:spPr>
          <a:xfrm>
            <a:off x="645138" y="1214839"/>
            <a:ext cx="851556" cy="750279"/>
          </a:xfrm>
          <a:prstGeom prst="ellipse">
            <a:avLst/>
          </a:prstGeom>
          <a:solidFill>
            <a:schemeClr val="bg1"/>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chemeClr val="tx1"/>
                </a:solidFill>
              </a:rPr>
              <a:t>What caused the 9/11 attacks?</a:t>
            </a:r>
          </a:p>
        </p:txBody>
      </p:sp>
      <p:sp>
        <p:nvSpPr>
          <p:cNvPr id="269" name="TextBox 268">
            <a:extLst>
              <a:ext uri="{FF2B5EF4-FFF2-40B4-BE49-F238E27FC236}">
                <a16:creationId xmlns:a16="http://schemas.microsoft.com/office/drawing/2014/main" id="{BB8F6409-D0C0-40FA-8059-07C031EABF38}"/>
              </a:ext>
            </a:extLst>
          </p:cNvPr>
          <p:cNvSpPr txBox="1"/>
          <p:nvPr/>
        </p:nvSpPr>
        <p:spPr>
          <a:xfrm>
            <a:off x="1842655" y="3236564"/>
            <a:ext cx="1036741" cy="369332"/>
          </a:xfrm>
          <a:prstGeom prst="rect">
            <a:avLst/>
          </a:prstGeom>
          <a:noFill/>
        </p:spPr>
        <p:txBody>
          <a:bodyPr wrap="square" rtlCol="0">
            <a:spAutoFit/>
          </a:bodyPr>
          <a:lstStyle/>
          <a:p>
            <a:r>
              <a:rPr lang="en-GB" sz="600" dirty="0"/>
              <a:t>Who actually fought for the Allies in the First World War?</a:t>
            </a:r>
          </a:p>
        </p:txBody>
      </p:sp>
      <p:sp>
        <p:nvSpPr>
          <p:cNvPr id="270" name="TextBox 269">
            <a:extLst>
              <a:ext uri="{FF2B5EF4-FFF2-40B4-BE49-F238E27FC236}">
                <a16:creationId xmlns:a16="http://schemas.microsoft.com/office/drawing/2014/main" id="{10F61B76-D5D1-49F4-A5A8-A01059EEC7F7}"/>
              </a:ext>
            </a:extLst>
          </p:cNvPr>
          <p:cNvSpPr txBox="1"/>
          <p:nvPr/>
        </p:nvSpPr>
        <p:spPr>
          <a:xfrm>
            <a:off x="4895770" y="2034924"/>
            <a:ext cx="1036741" cy="369332"/>
          </a:xfrm>
          <a:prstGeom prst="rect">
            <a:avLst/>
          </a:prstGeom>
          <a:noFill/>
        </p:spPr>
        <p:txBody>
          <a:bodyPr wrap="square" rtlCol="0">
            <a:spAutoFit/>
          </a:bodyPr>
          <a:lstStyle/>
          <a:p>
            <a:r>
              <a:rPr lang="en-GB" sz="600" dirty="0"/>
              <a:t>What can Alan Turing reveal about modern Britain?</a:t>
            </a:r>
          </a:p>
        </p:txBody>
      </p:sp>
      <p:cxnSp>
        <p:nvCxnSpPr>
          <p:cNvPr id="272" name="Straight Connector 271">
            <a:extLst>
              <a:ext uri="{FF2B5EF4-FFF2-40B4-BE49-F238E27FC236}">
                <a16:creationId xmlns:a16="http://schemas.microsoft.com/office/drawing/2014/main" id="{F07E49AE-5359-4AAD-AED6-5EEAA45C2113}"/>
              </a:ext>
            </a:extLst>
          </p:cNvPr>
          <p:cNvCxnSpPr>
            <a:cxnSpLocks/>
          </p:cNvCxnSpPr>
          <p:nvPr/>
        </p:nvCxnSpPr>
        <p:spPr>
          <a:xfrm flipV="1">
            <a:off x="2186512" y="2996164"/>
            <a:ext cx="160368" cy="254826"/>
          </a:xfrm>
          <a:prstGeom prst="line">
            <a:avLst/>
          </a:prstGeom>
          <a:ln w="19050">
            <a:solidFill>
              <a:srgbClr val="00B0F0"/>
            </a:solidFill>
            <a:tailEnd type="oval"/>
          </a:ln>
        </p:spPr>
        <p:style>
          <a:lnRef idx="1">
            <a:schemeClr val="accent1"/>
          </a:lnRef>
          <a:fillRef idx="0">
            <a:schemeClr val="accent1"/>
          </a:fillRef>
          <a:effectRef idx="0">
            <a:schemeClr val="accent1"/>
          </a:effectRef>
          <a:fontRef idx="minor">
            <a:schemeClr val="tx1"/>
          </a:fontRef>
        </p:style>
      </p:cxnSp>
      <p:cxnSp>
        <p:nvCxnSpPr>
          <p:cNvPr id="275" name="Straight Connector 274">
            <a:extLst>
              <a:ext uri="{FF2B5EF4-FFF2-40B4-BE49-F238E27FC236}">
                <a16:creationId xmlns:a16="http://schemas.microsoft.com/office/drawing/2014/main" id="{5E57FAC4-4955-4E21-B7E0-D201B6414429}"/>
              </a:ext>
            </a:extLst>
          </p:cNvPr>
          <p:cNvCxnSpPr>
            <a:cxnSpLocks/>
            <a:stCxn id="270" idx="0"/>
          </p:cNvCxnSpPr>
          <p:nvPr/>
        </p:nvCxnSpPr>
        <p:spPr>
          <a:xfrm flipV="1">
            <a:off x="5414141" y="1751739"/>
            <a:ext cx="78371" cy="283185"/>
          </a:xfrm>
          <a:prstGeom prst="line">
            <a:avLst/>
          </a:prstGeom>
          <a:ln w="19050">
            <a:solidFill>
              <a:srgbClr val="00B0F0"/>
            </a:solidFill>
            <a:tailEnd type="oval"/>
          </a:ln>
        </p:spPr>
        <p:style>
          <a:lnRef idx="1">
            <a:schemeClr val="accent1"/>
          </a:lnRef>
          <a:fillRef idx="0">
            <a:schemeClr val="accent1"/>
          </a:fillRef>
          <a:effectRef idx="0">
            <a:schemeClr val="accent1"/>
          </a:effectRef>
          <a:fontRef idx="minor">
            <a:schemeClr val="tx1"/>
          </a:fontRef>
        </p:style>
      </p:cxnSp>
      <p:pic>
        <p:nvPicPr>
          <p:cNvPr id="277" name="Picture 2" descr="Samuel Ward Academy Logo">
            <a:extLst>
              <a:ext uri="{FF2B5EF4-FFF2-40B4-BE49-F238E27FC236}">
                <a16:creationId xmlns:a16="http://schemas.microsoft.com/office/drawing/2014/main" id="{8215C09A-2E81-4516-B3E2-78A1D082D1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51088" y="97575"/>
            <a:ext cx="1041704" cy="1093789"/>
          </a:xfrm>
          <a:prstGeom prst="rect">
            <a:avLst/>
          </a:prstGeom>
          <a:noFill/>
          <a:extLst>
            <a:ext uri="{909E8E84-426E-40DD-AFC4-6F175D3DCCD1}">
              <a14:hiddenFill xmlns:a14="http://schemas.microsoft.com/office/drawing/2010/main">
                <a:solidFill>
                  <a:srgbClr val="FFFFFF"/>
                </a:solidFill>
              </a14:hiddenFill>
            </a:ext>
          </a:extLst>
        </p:spPr>
      </p:pic>
      <p:sp>
        <p:nvSpPr>
          <p:cNvPr id="278" name="TextBox 277">
            <a:extLst>
              <a:ext uri="{FF2B5EF4-FFF2-40B4-BE49-F238E27FC236}">
                <a16:creationId xmlns:a16="http://schemas.microsoft.com/office/drawing/2014/main" id="{B9249C28-2686-4864-8C44-B3CFB7E1852D}"/>
              </a:ext>
            </a:extLst>
          </p:cNvPr>
          <p:cNvSpPr txBox="1"/>
          <p:nvPr/>
        </p:nvSpPr>
        <p:spPr>
          <a:xfrm>
            <a:off x="-146596" y="25337"/>
            <a:ext cx="2787187" cy="954107"/>
          </a:xfrm>
          <a:prstGeom prst="rect">
            <a:avLst/>
          </a:prstGeom>
          <a:noFill/>
        </p:spPr>
        <p:txBody>
          <a:bodyPr wrap="square" rtlCol="0">
            <a:spAutoFit/>
          </a:bodyPr>
          <a:lstStyle/>
          <a:p>
            <a:pPr algn="ctr"/>
            <a:r>
              <a:rPr lang="en-GB" sz="2800" dirty="0"/>
              <a:t>KS3 History at Samuel Ward</a:t>
            </a:r>
          </a:p>
        </p:txBody>
      </p:sp>
      <p:sp>
        <p:nvSpPr>
          <p:cNvPr id="36" name="TextBox 35">
            <a:extLst>
              <a:ext uri="{FF2B5EF4-FFF2-40B4-BE49-F238E27FC236}">
                <a16:creationId xmlns:a16="http://schemas.microsoft.com/office/drawing/2014/main" id="{B7DB31B4-63FE-4B56-A7E5-71C26CDF2E5D}"/>
              </a:ext>
            </a:extLst>
          </p:cNvPr>
          <p:cNvSpPr txBox="1"/>
          <p:nvPr/>
        </p:nvSpPr>
        <p:spPr>
          <a:xfrm>
            <a:off x="2577633" y="88561"/>
            <a:ext cx="3195176" cy="954107"/>
          </a:xfrm>
          <a:prstGeom prst="rect">
            <a:avLst/>
          </a:prstGeom>
          <a:noFill/>
        </p:spPr>
        <p:txBody>
          <a:bodyPr wrap="square" rtlCol="0">
            <a:spAutoFit/>
          </a:bodyPr>
          <a:lstStyle/>
          <a:p>
            <a:r>
              <a:rPr lang="en-GB" sz="800" dirty="0"/>
              <a:t>History allows us all to make sense of the present by understanding our communities and in turn, allowing us all to become active citizens within society. Studying history allows students to build a sense of period - reflecting on how people from the past were ruled, how they lived and what they believed.  It is in our curriculum because it enriches students contextual knowledge and allows them to comprehend how we know about the past as well as what academics are doing. </a:t>
            </a:r>
          </a:p>
        </p:txBody>
      </p:sp>
      <p:sp>
        <p:nvSpPr>
          <p:cNvPr id="282" name="Block Arc 281">
            <a:extLst>
              <a:ext uri="{FF2B5EF4-FFF2-40B4-BE49-F238E27FC236}">
                <a16:creationId xmlns:a16="http://schemas.microsoft.com/office/drawing/2014/main" id="{319619F0-A240-446B-ABD0-7BFCFBD33AEF}"/>
              </a:ext>
            </a:extLst>
          </p:cNvPr>
          <p:cNvSpPr/>
          <p:nvPr/>
        </p:nvSpPr>
        <p:spPr>
          <a:xfrm rot="5400000">
            <a:off x="4929944" y="6732252"/>
            <a:ext cx="1429602" cy="1144114"/>
          </a:xfrm>
          <a:prstGeom prst="blockArc">
            <a:avLst>
              <a:gd name="adj1" fmla="val 10794187"/>
              <a:gd name="adj2" fmla="val 156513"/>
              <a:gd name="adj3" fmla="val 28217"/>
            </a:avLst>
          </a:prstGeom>
          <a:solidFill>
            <a:schemeClr val="accent5">
              <a:lumMod val="60000"/>
              <a:lumOff val="4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1" dirty="0">
              <a:solidFill>
                <a:schemeClr val="tx1"/>
              </a:solidFill>
            </a:endParaRPr>
          </a:p>
        </p:txBody>
      </p:sp>
      <p:sp>
        <p:nvSpPr>
          <p:cNvPr id="5" name="Oval 4">
            <a:extLst>
              <a:ext uri="{FF2B5EF4-FFF2-40B4-BE49-F238E27FC236}">
                <a16:creationId xmlns:a16="http://schemas.microsoft.com/office/drawing/2014/main" id="{6563B0D6-138A-995C-88C7-E7F3EC99603A}"/>
              </a:ext>
            </a:extLst>
          </p:cNvPr>
          <p:cNvSpPr/>
          <p:nvPr/>
        </p:nvSpPr>
        <p:spPr>
          <a:xfrm>
            <a:off x="5300433" y="7359867"/>
            <a:ext cx="917630" cy="819233"/>
          </a:xfrm>
          <a:prstGeom prst="ellipse">
            <a:avLst/>
          </a:prstGeom>
          <a:solidFill>
            <a:schemeClr val="bg1"/>
          </a:solidFill>
          <a:ln w="762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700" b="1" dirty="0">
                <a:solidFill>
                  <a:schemeClr val="tx1"/>
                </a:solidFill>
                <a:cs typeface="Calibri"/>
              </a:rPr>
              <a:t>Which medieval women deserves to be in our textbook?</a:t>
            </a:r>
          </a:p>
        </p:txBody>
      </p:sp>
      <p:sp>
        <p:nvSpPr>
          <p:cNvPr id="6" name="Oval 5">
            <a:extLst>
              <a:ext uri="{FF2B5EF4-FFF2-40B4-BE49-F238E27FC236}">
                <a16:creationId xmlns:a16="http://schemas.microsoft.com/office/drawing/2014/main" id="{FEF53370-08C6-EADE-8255-DD7C9575AD18}"/>
              </a:ext>
            </a:extLst>
          </p:cNvPr>
          <p:cNvSpPr/>
          <p:nvPr/>
        </p:nvSpPr>
        <p:spPr>
          <a:xfrm>
            <a:off x="5463379" y="6412711"/>
            <a:ext cx="958328" cy="701916"/>
          </a:xfrm>
          <a:prstGeom prst="ellipse">
            <a:avLst/>
          </a:prstGeom>
          <a:solidFill>
            <a:schemeClr val="bg1"/>
          </a:solidFill>
          <a:ln w="762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700" b="1" dirty="0">
                <a:solidFill>
                  <a:schemeClr val="tx1"/>
                </a:solidFill>
                <a:cs typeface="Calibri"/>
              </a:rPr>
              <a:t>What changed during the Renaissance?</a:t>
            </a:r>
          </a:p>
        </p:txBody>
      </p:sp>
      <p:sp>
        <p:nvSpPr>
          <p:cNvPr id="283" name="TextBox 282">
            <a:extLst>
              <a:ext uri="{FF2B5EF4-FFF2-40B4-BE49-F238E27FC236}">
                <a16:creationId xmlns:a16="http://schemas.microsoft.com/office/drawing/2014/main" id="{4B565C01-E485-4260-92F2-A886D2DBCC0D}"/>
              </a:ext>
            </a:extLst>
          </p:cNvPr>
          <p:cNvSpPr txBox="1"/>
          <p:nvPr/>
        </p:nvSpPr>
        <p:spPr>
          <a:xfrm>
            <a:off x="3584817" y="2022343"/>
            <a:ext cx="1036741" cy="276999"/>
          </a:xfrm>
          <a:prstGeom prst="rect">
            <a:avLst/>
          </a:prstGeom>
          <a:noFill/>
        </p:spPr>
        <p:txBody>
          <a:bodyPr wrap="square" rtlCol="0">
            <a:spAutoFit/>
          </a:bodyPr>
          <a:lstStyle/>
          <a:p>
            <a:r>
              <a:rPr lang="en-GB" sz="600" dirty="0"/>
              <a:t>How far was the Holocaust unique?</a:t>
            </a:r>
          </a:p>
        </p:txBody>
      </p:sp>
      <p:cxnSp>
        <p:nvCxnSpPr>
          <p:cNvPr id="284" name="Straight Connector 283">
            <a:extLst>
              <a:ext uri="{FF2B5EF4-FFF2-40B4-BE49-F238E27FC236}">
                <a16:creationId xmlns:a16="http://schemas.microsoft.com/office/drawing/2014/main" id="{E2175456-0D4A-4FDB-A112-EACE97DAD2C8}"/>
              </a:ext>
            </a:extLst>
          </p:cNvPr>
          <p:cNvCxnSpPr>
            <a:cxnSpLocks/>
          </p:cNvCxnSpPr>
          <p:nvPr/>
        </p:nvCxnSpPr>
        <p:spPr>
          <a:xfrm flipV="1">
            <a:off x="4007457" y="1721376"/>
            <a:ext cx="78371" cy="283185"/>
          </a:xfrm>
          <a:prstGeom prst="line">
            <a:avLst/>
          </a:prstGeom>
          <a:ln w="19050">
            <a:solidFill>
              <a:srgbClr val="00B0F0"/>
            </a:solidFil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3795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 name="Block Arc 213">
            <a:extLst>
              <a:ext uri="{FF2B5EF4-FFF2-40B4-BE49-F238E27FC236}">
                <a16:creationId xmlns:a16="http://schemas.microsoft.com/office/drawing/2014/main" id="{9BB00DD6-C4C4-7348-AD3E-28EAE4D8492B}"/>
              </a:ext>
            </a:extLst>
          </p:cNvPr>
          <p:cNvSpPr/>
          <p:nvPr/>
        </p:nvSpPr>
        <p:spPr>
          <a:xfrm rot="5400000" flipH="1">
            <a:off x="5064815" y="3005210"/>
            <a:ext cx="1639496" cy="1375810"/>
          </a:xfrm>
          <a:prstGeom prst="blockArc">
            <a:avLst>
              <a:gd name="adj1" fmla="val 10800000"/>
              <a:gd name="adj2" fmla="val 1572"/>
              <a:gd name="adj3" fmla="val 27649"/>
            </a:avLst>
          </a:prstGeom>
          <a:solidFill>
            <a:srgbClr val="7AB000"/>
          </a:solidFill>
          <a:ln>
            <a:solidFill>
              <a:srgbClr val="7AB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1" dirty="0">
              <a:solidFill>
                <a:schemeClr val="tx1"/>
              </a:solidFill>
            </a:endParaRPr>
          </a:p>
        </p:txBody>
      </p:sp>
      <p:sp>
        <p:nvSpPr>
          <p:cNvPr id="215" name="Rectangle 214">
            <a:extLst>
              <a:ext uri="{FF2B5EF4-FFF2-40B4-BE49-F238E27FC236}">
                <a16:creationId xmlns:a16="http://schemas.microsoft.com/office/drawing/2014/main" id="{19CB39D4-AD12-0B45-8E85-C9D1845FD3AE}"/>
              </a:ext>
            </a:extLst>
          </p:cNvPr>
          <p:cNvSpPr/>
          <p:nvPr/>
        </p:nvSpPr>
        <p:spPr>
          <a:xfrm>
            <a:off x="903056" y="4209011"/>
            <a:ext cx="4992856" cy="340323"/>
          </a:xfrm>
          <a:prstGeom prst="rect">
            <a:avLst/>
          </a:prstGeom>
          <a:solidFill>
            <a:srgbClr val="7AB000"/>
          </a:solidFill>
          <a:ln>
            <a:solidFill>
              <a:srgbClr val="7AB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1" dirty="0"/>
          </a:p>
        </p:txBody>
      </p:sp>
      <p:sp>
        <p:nvSpPr>
          <p:cNvPr id="42" name="Rectangle 41">
            <a:extLst>
              <a:ext uri="{FF2B5EF4-FFF2-40B4-BE49-F238E27FC236}">
                <a16:creationId xmlns:a16="http://schemas.microsoft.com/office/drawing/2014/main" id="{6B5CF508-9F97-7344-A588-8737134FC758}"/>
              </a:ext>
            </a:extLst>
          </p:cNvPr>
          <p:cNvSpPr/>
          <p:nvPr/>
        </p:nvSpPr>
        <p:spPr>
          <a:xfrm>
            <a:off x="753428" y="2911209"/>
            <a:ext cx="2994636" cy="299293"/>
          </a:xfrm>
          <a:prstGeom prst="rect">
            <a:avLst/>
          </a:prstGeom>
          <a:solidFill>
            <a:srgbClr val="FF8C2D"/>
          </a:solidFill>
          <a:ln>
            <a:solidFill>
              <a:srgbClr val="FF8C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1" dirty="0"/>
          </a:p>
        </p:txBody>
      </p:sp>
      <p:sp>
        <p:nvSpPr>
          <p:cNvPr id="574" name="Block Arc 573">
            <a:extLst>
              <a:ext uri="{FF2B5EF4-FFF2-40B4-BE49-F238E27FC236}">
                <a16:creationId xmlns:a16="http://schemas.microsoft.com/office/drawing/2014/main" id="{42DCC817-95A4-4F9E-B69E-5B3F826F1806}"/>
              </a:ext>
            </a:extLst>
          </p:cNvPr>
          <p:cNvSpPr/>
          <p:nvPr/>
        </p:nvSpPr>
        <p:spPr>
          <a:xfrm rot="15515062">
            <a:off x="-65638" y="1903287"/>
            <a:ext cx="1559852" cy="1111788"/>
          </a:xfrm>
          <a:prstGeom prst="blockArc">
            <a:avLst>
              <a:gd name="adj1" fmla="val 10799998"/>
              <a:gd name="adj2" fmla="val 156513"/>
              <a:gd name="adj3" fmla="val 28217"/>
            </a:avLst>
          </a:prstGeom>
          <a:solidFill>
            <a:srgbClr val="FF8C2D"/>
          </a:solidFill>
          <a:ln>
            <a:solidFill>
              <a:srgbClr val="FF8C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1" dirty="0">
              <a:solidFill>
                <a:schemeClr val="tx1"/>
              </a:solidFill>
            </a:endParaRPr>
          </a:p>
        </p:txBody>
      </p:sp>
      <p:sp>
        <p:nvSpPr>
          <p:cNvPr id="203" name="Oval 202">
            <a:extLst>
              <a:ext uri="{FF2B5EF4-FFF2-40B4-BE49-F238E27FC236}">
                <a16:creationId xmlns:a16="http://schemas.microsoft.com/office/drawing/2014/main" id="{FAA80425-A5D5-4ED3-B3E5-F95B7E38CCE5}"/>
              </a:ext>
            </a:extLst>
          </p:cNvPr>
          <p:cNvSpPr/>
          <p:nvPr/>
        </p:nvSpPr>
        <p:spPr>
          <a:xfrm>
            <a:off x="2065058" y="2729423"/>
            <a:ext cx="723489" cy="720384"/>
          </a:xfrm>
          <a:prstGeom prst="ellipse">
            <a:avLst/>
          </a:prstGeom>
          <a:solidFill>
            <a:schemeClr val="bg1"/>
          </a:solidFill>
          <a:ln w="76200">
            <a:solidFill>
              <a:srgbClr val="FF8C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solidFill>
                  <a:schemeClr val="tx1"/>
                </a:solidFill>
              </a:rPr>
              <a:t>YEAR</a:t>
            </a:r>
          </a:p>
          <a:p>
            <a:pPr algn="ctr"/>
            <a:r>
              <a:rPr lang="en-GB" sz="2400" b="1" dirty="0">
                <a:solidFill>
                  <a:schemeClr val="tx1"/>
                </a:solidFill>
              </a:rPr>
              <a:t>11</a:t>
            </a:r>
          </a:p>
        </p:txBody>
      </p:sp>
      <p:sp>
        <p:nvSpPr>
          <p:cNvPr id="167" name="Rectangle 166">
            <a:extLst>
              <a:ext uri="{FF2B5EF4-FFF2-40B4-BE49-F238E27FC236}">
                <a16:creationId xmlns:a16="http://schemas.microsoft.com/office/drawing/2014/main" id="{56E52643-59D2-4669-9D99-967E558CE36F}"/>
              </a:ext>
            </a:extLst>
          </p:cNvPr>
          <p:cNvSpPr/>
          <p:nvPr/>
        </p:nvSpPr>
        <p:spPr>
          <a:xfrm>
            <a:off x="903056" y="5443238"/>
            <a:ext cx="4825944" cy="339275"/>
          </a:xfrm>
          <a:prstGeom prst="rect">
            <a:avLst/>
          </a:prstGeom>
          <a:solidFill>
            <a:srgbClr val="7AB000"/>
          </a:solidFill>
          <a:ln>
            <a:solidFill>
              <a:srgbClr val="7AB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1" dirty="0"/>
          </a:p>
        </p:txBody>
      </p:sp>
      <p:sp>
        <p:nvSpPr>
          <p:cNvPr id="171" name="Block Arc 170">
            <a:extLst>
              <a:ext uri="{FF2B5EF4-FFF2-40B4-BE49-F238E27FC236}">
                <a16:creationId xmlns:a16="http://schemas.microsoft.com/office/drawing/2014/main" id="{DE6295A5-5D6A-4E7A-B6CC-61910F9DC0FB}"/>
              </a:ext>
            </a:extLst>
          </p:cNvPr>
          <p:cNvSpPr/>
          <p:nvPr/>
        </p:nvSpPr>
        <p:spPr>
          <a:xfrm rot="16200000" flipH="1">
            <a:off x="108076" y="4366720"/>
            <a:ext cx="1589957" cy="1248969"/>
          </a:xfrm>
          <a:prstGeom prst="blockArc">
            <a:avLst>
              <a:gd name="adj1" fmla="val 10800000"/>
              <a:gd name="adj2" fmla="val 1572"/>
              <a:gd name="adj3" fmla="val 27649"/>
            </a:avLst>
          </a:prstGeom>
          <a:solidFill>
            <a:srgbClr val="7AB000"/>
          </a:solidFill>
          <a:ln>
            <a:solidFill>
              <a:srgbClr val="7AB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1" dirty="0">
              <a:solidFill>
                <a:schemeClr val="tx1"/>
              </a:solidFill>
            </a:endParaRPr>
          </a:p>
        </p:txBody>
      </p:sp>
      <p:sp>
        <p:nvSpPr>
          <p:cNvPr id="181" name="Block Arc 180">
            <a:extLst>
              <a:ext uri="{FF2B5EF4-FFF2-40B4-BE49-F238E27FC236}">
                <a16:creationId xmlns:a16="http://schemas.microsoft.com/office/drawing/2014/main" id="{0120E591-B9C9-4B76-9E9C-7A25321DBEAC}"/>
              </a:ext>
            </a:extLst>
          </p:cNvPr>
          <p:cNvSpPr/>
          <p:nvPr/>
        </p:nvSpPr>
        <p:spPr>
          <a:xfrm rot="5400000" flipH="1">
            <a:off x="4934020" y="5613732"/>
            <a:ext cx="1589957" cy="1248969"/>
          </a:xfrm>
          <a:prstGeom prst="blockArc">
            <a:avLst>
              <a:gd name="adj1" fmla="val 10800000"/>
              <a:gd name="adj2" fmla="val 1572"/>
              <a:gd name="adj3" fmla="val 27649"/>
            </a:avLst>
          </a:prstGeom>
          <a:solidFill>
            <a:srgbClr val="7AB000"/>
          </a:solidFill>
          <a:ln>
            <a:solidFill>
              <a:srgbClr val="7AB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1" dirty="0">
              <a:solidFill>
                <a:schemeClr val="tx1"/>
              </a:solidFill>
            </a:endParaRPr>
          </a:p>
        </p:txBody>
      </p:sp>
      <p:sp>
        <p:nvSpPr>
          <p:cNvPr id="196" name="Rectangle 195">
            <a:extLst>
              <a:ext uri="{FF2B5EF4-FFF2-40B4-BE49-F238E27FC236}">
                <a16:creationId xmlns:a16="http://schemas.microsoft.com/office/drawing/2014/main" id="{F19BBBD6-C9D1-4CF0-85A5-765FAF88DCD9}"/>
              </a:ext>
            </a:extLst>
          </p:cNvPr>
          <p:cNvSpPr/>
          <p:nvPr/>
        </p:nvSpPr>
        <p:spPr>
          <a:xfrm>
            <a:off x="1148605" y="6695755"/>
            <a:ext cx="4580393" cy="339275"/>
          </a:xfrm>
          <a:prstGeom prst="rect">
            <a:avLst/>
          </a:prstGeom>
          <a:solidFill>
            <a:srgbClr val="7AB000"/>
          </a:solidFill>
          <a:ln>
            <a:solidFill>
              <a:srgbClr val="7AB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1" dirty="0"/>
          </a:p>
        </p:txBody>
      </p:sp>
      <p:sp>
        <p:nvSpPr>
          <p:cNvPr id="216" name="Rectangle 215">
            <a:extLst>
              <a:ext uri="{FF2B5EF4-FFF2-40B4-BE49-F238E27FC236}">
                <a16:creationId xmlns:a16="http://schemas.microsoft.com/office/drawing/2014/main" id="{3C26C0A1-B6C9-4F8C-9836-389E99228CA9}"/>
              </a:ext>
            </a:extLst>
          </p:cNvPr>
          <p:cNvSpPr/>
          <p:nvPr/>
        </p:nvSpPr>
        <p:spPr>
          <a:xfrm>
            <a:off x="696576" y="1753111"/>
            <a:ext cx="5270063" cy="350511"/>
          </a:xfrm>
          <a:prstGeom prst="rect">
            <a:avLst/>
          </a:prstGeom>
          <a:solidFill>
            <a:srgbClr val="FF8C2D"/>
          </a:solidFill>
          <a:ln>
            <a:solidFill>
              <a:srgbClr val="FF8C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1" dirty="0"/>
          </a:p>
        </p:txBody>
      </p:sp>
      <p:sp>
        <p:nvSpPr>
          <p:cNvPr id="218" name="Block Arc 217">
            <a:extLst>
              <a:ext uri="{FF2B5EF4-FFF2-40B4-BE49-F238E27FC236}">
                <a16:creationId xmlns:a16="http://schemas.microsoft.com/office/drawing/2014/main" id="{266D1801-C8B4-430D-83A2-68CD1093B548}"/>
              </a:ext>
            </a:extLst>
          </p:cNvPr>
          <p:cNvSpPr/>
          <p:nvPr/>
        </p:nvSpPr>
        <p:spPr>
          <a:xfrm rot="5400000">
            <a:off x="4931783" y="366571"/>
            <a:ext cx="1913673" cy="1537225"/>
          </a:xfrm>
          <a:prstGeom prst="blockArc">
            <a:avLst>
              <a:gd name="adj1" fmla="val 10799998"/>
              <a:gd name="adj2" fmla="val 21497770"/>
              <a:gd name="adj3" fmla="val 24743"/>
            </a:avLst>
          </a:prstGeom>
          <a:solidFill>
            <a:srgbClr val="FF8C2D"/>
          </a:solidFill>
          <a:ln>
            <a:solidFill>
              <a:srgbClr val="FF8C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1" dirty="0">
              <a:solidFill>
                <a:schemeClr val="tx1"/>
              </a:solidFill>
            </a:endParaRPr>
          </a:p>
        </p:txBody>
      </p:sp>
      <p:pic>
        <p:nvPicPr>
          <p:cNvPr id="226" name="Picture 2" descr="Samuel Ward Academy Logo">
            <a:extLst>
              <a:ext uri="{FF2B5EF4-FFF2-40B4-BE49-F238E27FC236}">
                <a16:creationId xmlns:a16="http://schemas.microsoft.com/office/drawing/2014/main" id="{9EB9392C-63BD-4B6D-9E21-8D946342CC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6856" y="8683654"/>
            <a:ext cx="1041704" cy="1093789"/>
          </a:xfrm>
          <a:prstGeom prst="rect">
            <a:avLst/>
          </a:prstGeom>
          <a:noFill/>
          <a:extLst>
            <a:ext uri="{909E8E84-426E-40DD-AFC4-6F175D3DCCD1}">
              <a14:hiddenFill xmlns:a14="http://schemas.microsoft.com/office/drawing/2010/main">
                <a:solidFill>
                  <a:srgbClr val="FFFFFF"/>
                </a:solidFill>
              </a14:hiddenFill>
            </a:ext>
          </a:extLst>
        </p:spPr>
      </p:pic>
      <p:sp>
        <p:nvSpPr>
          <p:cNvPr id="228" name="TextBox 227">
            <a:extLst>
              <a:ext uri="{FF2B5EF4-FFF2-40B4-BE49-F238E27FC236}">
                <a16:creationId xmlns:a16="http://schemas.microsoft.com/office/drawing/2014/main" id="{173816A1-FE5D-441F-90E4-938A210729D9}"/>
              </a:ext>
            </a:extLst>
          </p:cNvPr>
          <p:cNvSpPr txBox="1"/>
          <p:nvPr/>
        </p:nvSpPr>
        <p:spPr>
          <a:xfrm>
            <a:off x="2148595" y="8753496"/>
            <a:ext cx="3284255" cy="954107"/>
          </a:xfrm>
          <a:prstGeom prst="rect">
            <a:avLst/>
          </a:prstGeom>
          <a:noFill/>
        </p:spPr>
        <p:txBody>
          <a:bodyPr wrap="square" rtlCol="0">
            <a:spAutoFit/>
          </a:bodyPr>
          <a:lstStyle/>
          <a:p>
            <a:r>
              <a:rPr lang="en-GB" sz="800" dirty="0"/>
              <a:t>History allows us all To make sense of the present by understanding our communities and in turn, allowing us all to become active citizens within society. Studying history allows students to build a sense of period - reflecting on how people from the past were ruled, how they lived and what they believed.  It is in our curriculum because it enriches students contextual knowledge and allows them to comprehend how we know about the past as well as what academics are doing. </a:t>
            </a:r>
          </a:p>
        </p:txBody>
      </p:sp>
      <p:sp>
        <p:nvSpPr>
          <p:cNvPr id="248" name="Rectangle 247">
            <a:extLst>
              <a:ext uri="{FF2B5EF4-FFF2-40B4-BE49-F238E27FC236}">
                <a16:creationId xmlns:a16="http://schemas.microsoft.com/office/drawing/2014/main" id="{00E7AAB5-DBDF-4C5C-9DCC-3C738F2703D8}"/>
              </a:ext>
            </a:extLst>
          </p:cNvPr>
          <p:cNvSpPr/>
          <p:nvPr/>
        </p:nvSpPr>
        <p:spPr>
          <a:xfrm>
            <a:off x="278570" y="181301"/>
            <a:ext cx="5648300" cy="370403"/>
          </a:xfrm>
          <a:prstGeom prst="rect">
            <a:avLst/>
          </a:prstGeom>
          <a:solidFill>
            <a:srgbClr val="FF8C2D"/>
          </a:solidFill>
          <a:ln>
            <a:solidFill>
              <a:srgbClr val="FF8C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1" dirty="0"/>
          </a:p>
        </p:txBody>
      </p:sp>
      <p:sp>
        <p:nvSpPr>
          <p:cNvPr id="251" name="Oval 250">
            <a:extLst>
              <a:ext uri="{FF2B5EF4-FFF2-40B4-BE49-F238E27FC236}">
                <a16:creationId xmlns:a16="http://schemas.microsoft.com/office/drawing/2014/main" id="{35A4314F-7F05-4949-9ABC-4EA6C47FF1A4}"/>
              </a:ext>
            </a:extLst>
          </p:cNvPr>
          <p:cNvSpPr/>
          <p:nvPr/>
        </p:nvSpPr>
        <p:spPr>
          <a:xfrm>
            <a:off x="87971" y="1629334"/>
            <a:ext cx="977534" cy="816040"/>
          </a:xfrm>
          <a:prstGeom prst="ellipse">
            <a:avLst/>
          </a:prstGeom>
          <a:solidFill>
            <a:schemeClr val="bg1"/>
          </a:solidFill>
          <a:ln w="76200">
            <a:solidFill>
              <a:srgbClr val="FF8C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u="sng" dirty="0">
                <a:solidFill>
                  <a:schemeClr val="tx1"/>
                </a:solidFill>
              </a:rPr>
              <a:t>Superpower relations </a:t>
            </a:r>
          </a:p>
        </p:txBody>
      </p:sp>
      <p:sp>
        <p:nvSpPr>
          <p:cNvPr id="250" name="Block Arc 249">
            <a:extLst>
              <a:ext uri="{FF2B5EF4-FFF2-40B4-BE49-F238E27FC236}">
                <a16:creationId xmlns:a16="http://schemas.microsoft.com/office/drawing/2014/main" id="{E3D7CAE6-6AA0-4ABC-B1DB-3D143326BEE9}"/>
              </a:ext>
            </a:extLst>
          </p:cNvPr>
          <p:cNvSpPr/>
          <p:nvPr/>
        </p:nvSpPr>
        <p:spPr>
          <a:xfrm rot="16200000" flipH="1">
            <a:off x="403813" y="6755002"/>
            <a:ext cx="1489585" cy="1363752"/>
          </a:xfrm>
          <a:prstGeom prst="blockArc">
            <a:avLst>
              <a:gd name="adj1" fmla="val 10800000"/>
              <a:gd name="adj2" fmla="val 1572"/>
              <a:gd name="adj3" fmla="val 27649"/>
            </a:avLst>
          </a:prstGeom>
          <a:solidFill>
            <a:srgbClr val="7AB000"/>
          </a:solidFill>
          <a:ln>
            <a:solidFill>
              <a:srgbClr val="7AB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1" dirty="0">
              <a:solidFill>
                <a:schemeClr val="tx1"/>
              </a:solidFill>
            </a:endParaRPr>
          </a:p>
        </p:txBody>
      </p:sp>
      <p:sp>
        <p:nvSpPr>
          <p:cNvPr id="257" name="Oval 256">
            <a:extLst>
              <a:ext uri="{FF2B5EF4-FFF2-40B4-BE49-F238E27FC236}">
                <a16:creationId xmlns:a16="http://schemas.microsoft.com/office/drawing/2014/main" id="{0E727AE3-4247-4B5D-971E-CB57EB6ABE26}"/>
              </a:ext>
            </a:extLst>
          </p:cNvPr>
          <p:cNvSpPr/>
          <p:nvPr/>
        </p:nvSpPr>
        <p:spPr>
          <a:xfrm>
            <a:off x="5834854" y="7639023"/>
            <a:ext cx="723489" cy="720384"/>
          </a:xfrm>
          <a:prstGeom prst="ellipse">
            <a:avLst/>
          </a:prstGeom>
          <a:solidFill>
            <a:schemeClr val="bg1"/>
          </a:solidFill>
          <a:ln w="76200">
            <a:solidFill>
              <a:srgbClr val="7AB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chemeClr val="tx1"/>
                </a:solidFill>
              </a:rPr>
              <a:t>YEAR </a:t>
            </a:r>
            <a:r>
              <a:rPr lang="en-US" sz="2400" b="1" dirty="0">
                <a:solidFill>
                  <a:schemeClr val="tx1"/>
                </a:solidFill>
              </a:rPr>
              <a:t>10</a:t>
            </a:r>
            <a:r>
              <a:rPr lang="en-US" sz="700" b="1" dirty="0">
                <a:solidFill>
                  <a:schemeClr val="tx1"/>
                </a:solidFill>
              </a:rPr>
              <a:t> </a:t>
            </a:r>
          </a:p>
        </p:txBody>
      </p:sp>
      <p:sp>
        <p:nvSpPr>
          <p:cNvPr id="259" name="Rectangle 258">
            <a:extLst>
              <a:ext uri="{FF2B5EF4-FFF2-40B4-BE49-F238E27FC236}">
                <a16:creationId xmlns:a16="http://schemas.microsoft.com/office/drawing/2014/main" id="{8E26B82E-B2D9-43FE-80DB-C411FD3EE22B}"/>
              </a:ext>
            </a:extLst>
          </p:cNvPr>
          <p:cNvSpPr/>
          <p:nvPr/>
        </p:nvSpPr>
        <p:spPr>
          <a:xfrm>
            <a:off x="1148605" y="7816762"/>
            <a:ext cx="4686249" cy="364909"/>
          </a:xfrm>
          <a:prstGeom prst="rect">
            <a:avLst/>
          </a:prstGeom>
          <a:solidFill>
            <a:srgbClr val="7AB000"/>
          </a:solidFill>
          <a:ln>
            <a:solidFill>
              <a:srgbClr val="7AB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1" dirty="0"/>
          </a:p>
        </p:txBody>
      </p:sp>
      <p:sp>
        <p:nvSpPr>
          <p:cNvPr id="258" name="Oval 257">
            <a:extLst>
              <a:ext uri="{FF2B5EF4-FFF2-40B4-BE49-F238E27FC236}">
                <a16:creationId xmlns:a16="http://schemas.microsoft.com/office/drawing/2014/main" id="{2EACAA66-2B45-4F95-9A9F-434E8E6AC5CC}"/>
              </a:ext>
            </a:extLst>
          </p:cNvPr>
          <p:cNvSpPr/>
          <p:nvPr/>
        </p:nvSpPr>
        <p:spPr>
          <a:xfrm>
            <a:off x="4480604" y="7586245"/>
            <a:ext cx="830263" cy="720384"/>
          </a:xfrm>
          <a:prstGeom prst="ellipse">
            <a:avLst/>
          </a:prstGeom>
          <a:solidFill>
            <a:schemeClr val="bg1"/>
          </a:solidFill>
          <a:ln w="76200">
            <a:solidFill>
              <a:srgbClr val="7AB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u="sng" dirty="0">
                <a:solidFill>
                  <a:schemeClr val="tx1"/>
                </a:solidFill>
              </a:rPr>
              <a:t>Anglo-Saxons and Normans </a:t>
            </a:r>
          </a:p>
        </p:txBody>
      </p:sp>
      <p:sp>
        <p:nvSpPr>
          <p:cNvPr id="269" name="Oval 268">
            <a:extLst>
              <a:ext uri="{FF2B5EF4-FFF2-40B4-BE49-F238E27FC236}">
                <a16:creationId xmlns:a16="http://schemas.microsoft.com/office/drawing/2014/main" id="{32F26473-D2B9-4979-93A6-311AE17B3B71}"/>
              </a:ext>
            </a:extLst>
          </p:cNvPr>
          <p:cNvSpPr/>
          <p:nvPr/>
        </p:nvSpPr>
        <p:spPr>
          <a:xfrm>
            <a:off x="3178384" y="7639023"/>
            <a:ext cx="851618" cy="782165"/>
          </a:xfrm>
          <a:prstGeom prst="ellipse">
            <a:avLst/>
          </a:prstGeom>
          <a:solidFill>
            <a:schemeClr val="bg1"/>
          </a:solidFill>
          <a:ln w="76200">
            <a:solidFill>
              <a:srgbClr val="7AB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chemeClr val="tx1"/>
                </a:solidFill>
              </a:rPr>
              <a:t>How was England before 1066 in a ‘dark age’?</a:t>
            </a:r>
          </a:p>
        </p:txBody>
      </p:sp>
      <p:sp>
        <p:nvSpPr>
          <p:cNvPr id="270" name="Oval 269">
            <a:extLst>
              <a:ext uri="{FF2B5EF4-FFF2-40B4-BE49-F238E27FC236}">
                <a16:creationId xmlns:a16="http://schemas.microsoft.com/office/drawing/2014/main" id="{95B9F24E-C516-46EC-876D-596C6F8BA862}"/>
              </a:ext>
            </a:extLst>
          </p:cNvPr>
          <p:cNvSpPr/>
          <p:nvPr/>
        </p:nvSpPr>
        <p:spPr>
          <a:xfrm>
            <a:off x="1734619" y="7639023"/>
            <a:ext cx="954730" cy="767825"/>
          </a:xfrm>
          <a:prstGeom prst="ellipse">
            <a:avLst/>
          </a:prstGeom>
          <a:solidFill>
            <a:schemeClr val="bg1"/>
          </a:solidFill>
          <a:ln w="76200">
            <a:solidFill>
              <a:srgbClr val="7AB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chemeClr val="tx1"/>
                </a:solidFill>
              </a:rPr>
              <a:t>Why was there a ‘succession crisis’?</a:t>
            </a:r>
          </a:p>
        </p:txBody>
      </p:sp>
      <p:sp>
        <p:nvSpPr>
          <p:cNvPr id="272" name="Oval 271">
            <a:extLst>
              <a:ext uri="{FF2B5EF4-FFF2-40B4-BE49-F238E27FC236}">
                <a16:creationId xmlns:a16="http://schemas.microsoft.com/office/drawing/2014/main" id="{67BAE8C6-094D-4DCD-ACA6-F3CCF85EC0D8}"/>
              </a:ext>
            </a:extLst>
          </p:cNvPr>
          <p:cNvSpPr/>
          <p:nvPr/>
        </p:nvSpPr>
        <p:spPr>
          <a:xfrm>
            <a:off x="576294" y="7493935"/>
            <a:ext cx="830263" cy="720384"/>
          </a:xfrm>
          <a:prstGeom prst="ellipse">
            <a:avLst/>
          </a:prstGeom>
          <a:solidFill>
            <a:schemeClr val="bg1"/>
          </a:solidFill>
          <a:ln w="76200">
            <a:solidFill>
              <a:srgbClr val="7AB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chemeClr val="tx1"/>
                </a:solidFill>
              </a:rPr>
              <a:t>How stable was Harold’s rule?</a:t>
            </a:r>
          </a:p>
        </p:txBody>
      </p:sp>
      <p:sp>
        <p:nvSpPr>
          <p:cNvPr id="275" name="Oval 274">
            <a:extLst>
              <a:ext uri="{FF2B5EF4-FFF2-40B4-BE49-F238E27FC236}">
                <a16:creationId xmlns:a16="http://schemas.microsoft.com/office/drawing/2014/main" id="{D8ACAEC7-6650-42A2-910B-3AE5899A5CC0}"/>
              </a:ext>
            </a:extLst>
          </p:cNvPr>
          <p:cNvSpPr/>
          <p:nvPr/>
        </p:nvSpPr>
        <p:spPr>
          <a:xfrm>
            <a:off x="836079" y="6530717"/>
            <a:ext cx="830263" cy="720384"/>
          </a:xfrm>
          <a:prstGeom prst="ellipse">
            <a:avLst/>
          </a:prstGeom>
          <a:solidFill>
            <a:schemeClr val="bg1"/>
          </a:solidFill>
          <a:ln w="76200">
            <a:solidFill>
              <a:srgbClr val="7AB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chemeClr val="tx1"/>
                </a:solidFill>
              </a:rPr>
              <a:t>Why did William win the Battle of Hastings?</a:t>
            </a:r>
          </a:p>
        </p:txBody>
      </p:sp>
      <p:sp>
        <p:nvSpPr>
          <p:cNvPr id="277" name="Oval 276">
            <a:extLst>
              <a:ext uri="{FF2B5EF4-FFF2-40B4-BE49-F238E27FC236}">
                <a16:creationId xmlns:a16="http://schemas.microsoft.com/office/drawing/2014/main" id="{EBBE3D32-3440-4278-8D2E-FDB5E086F01A}"/>
              </a:ext>
            </a:extLst>
          </p:cNvPr>
          <p:cNvSpPr/>
          <p:nvPr/>
        </p:nvSpPr>
        <p:spPr>
          <a:xfrm>
            <a:off x="1978868" y="6469579"/>
            <a:ext cx="926126" cy="775358"/>
          </a:xfrm>
          <a:prstGeom prst="ellipse">
            <a:avLst/>
          </a:prstGeom>
          <a:solidFill>
            <a:schemeClr val="bg1"/>
          </a:solidFill>
          <a:ln w="76200">
            <a:solidFill>
              <a:srgbClr val="7AB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chemeClr val="tx1"/>
                </a:solidFill>
              </a:rPr>
              <a:t>How did William secure control over England?</a:t>
            </a:r>
          </a:p>
        </p:txBody>
      </p:sp>
      <p:sp>
        <p:nvSpPr>
          <p:cNvPr id="278" name="Oval 277">
            <a:extLst>
              <a:ext uri="{FF2B5EF4-FFF2-40B4-BE49-F238E27FC236}">
                <a16:creationId xmlns:a16="http://schemas.microsoft.com/office/drawing/2014/main" id="{C0F3B2D2-0D9E-4392-9C5A-BEBC13680A0A}"/>
              </a:ext>
            </a:extLst>
          </p:cNvPr>
          <p:cNvSpPr/>
          <p:nvPr/>
        </p:nvSpPr>
        <p:spPr>
          <a:xfrm>
            <a:off x="3199739" y="6470577"/>
            <a:ext cx="830263" cy="720384"/>
          </a:xfrm>
          <a:prstGeom prst="ellipse">
            <a:avLst/>
          </a:prstGeom>
          <a:solidFill>
            <a:schemeClr val="bg1"/>
          </a:solidFill>
          <a:ln w="76200">
            <a:solidFill>
              <a:srgbClr val="7AB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chemeClr val="tx1"/>
                </a:solidFill>
              </a:rPr>
              <a:t>What survived the Norman conquest?</a:t>
            </a:r>
          </a:p>
        </p:txBody>
      </p:sp>
      <p:sp>
        <p:nvSpPr>
          <p:cNvPr id="334" name="Oval 333">
            <a:extLst>
              <a:ext uri="{FF2B5EF4-FFF2-40B4-BE49-F238E27FC236}">
                <a16:creationId xmlns:a16="http://schemas.microsoft.com/office/drawing/2014/main" id="{FA468CC4-DA3D-D04C-A0F3-908B66B1ED58}"/>
              </a:ext>
            </a:extLst>
          </p:cNvPr>
          <p:cNvSpPr/>
          <p:nvPr/>
        </p:nvSpPr>
        <p:spPr>
          <a:xfrm>
            <a:off x="4342528" y="6453898"/>
            <a:ext cx="801432" cy="762940"/>
          </a:xfrm>
          <a:prstGeom prst="ellipse">
            <a:avLst/>
          </a:prstGeom>
          <a:solidFill>
            <a:schemeClr val="bg1"/>
          </a:solidFill>
          <a:ln w="76200">
            <a:solidFill>
              <a:srgbClr val="7AB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u="sng" dirty="0">
                <a:solidFill>
                  <a:schemeClr val="tx1"/>
                </a:solidFill>
              </a:rPr>
              <a:t>Medicine through Time</a:t>
            </a:r>
          </a:p>
        </p:txBody>
      </p:sp>
      <p:sp>
        <p:nvSpPr>
          <p:cNvPr id="282" name="Oval 281">
            <a:extLst>
              <a:ext uri="{FF2B5EF4-FFF2-40B4-BE49-F238E27FC236}">
                <a16:creationId xmlns:a16="http://schemas.microsoft.com/office/drawing/2014/main" id="{A9D2D65C-7612-4872-AA50-7099C4E7B906}"/>
              </a:ext>
            </a:extLst>
          </p:cNvPr>
          <p:cNvSpPr/>
          <p:nvPr/>
        </p:nvSpPr>
        <p:spPr>
          <a:xfrm>
            <a:off x="2457271" y="3916078"/>
            <a:ext cx="926126" cy="862739"/>
          </a:xfrm>
          <a:prstGeom prst="ellipse">
            <a:avLst/>
          </a:prstGeom>
          <a:solidFill>
            <a:schemeClr val="bg1"/>
          </a:solidFill>
          <a:ln w="76200">
            <a:solidFill>
              <a:srgbClr val="7AB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u="sng" dirty="0">
                <a:solidFill>
                  <a:schemeClr val="tx1"/>
                </a:solidFill>
              </a:rPr>
              <a:t>Weimar and Nazi Germany </a:t>
            </a:r>
          </a:p>
        </p:txBody>
      </p:sp>
      <p:sp>
        <p:nvSpPr>
          <p:cNvPr id="283" name="Oval 282">
            <a:extLst>
              <a:ext uri="{FF2B5EF4-FFF2-40B4-BE49-F238E27FC236}">
                <a16:creationId xmlns:a16="http://schemas.microsoft.com/office/drawing/2014/main" id="{2C6C9E36-B7A5-480E-AAC5-D1E9E3CF23C1}"/>
              </a:ext>
            </a:extLst>
          </p:cNvPr>
          <p:cNvSpPr/>
          <p:nvPr/>
        </p:nvSpPr>
        <p:spPr>
          <a:xfrm>
            <a:off x="1228025" y="1426598"/>
            <a:ext cx="1008226" cy="884620"/>
          </a:xfrm>
          <a:prstGeom prst="ellipse">
            <a:avLst/>
          </a:prstGeom>
          <a:solidFill>
            <a:schemeClr val="bg1"/>
          </a:solidFill>
          <a:ln w="76200">
            <a:solidFill>
              <a:srgbClr val="FF8C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rPr>
              <a:t>What was at stake in the Cold War?</a:t>
            </a:r>
          </a:p>
        </p:txBody>
      </p:sp>
      <p:sp>
        <p:nvSpPr>
          <p:cNvPr id="284" name="TextBox 283">
            <a:extLst>
              <a:ext uri="{FF2B5EF4-FFF2-40B4-BE49-F238E27FC236}">
                <a16:creationId xmlns:a16="http://schemas.microsoft.com/office/drawing/2014/main" id="{0A6994E0-AEB3-40C7-92A1-09091529BC01}"/>
              </a:ext>
            </a:extLst>
          </p:cNvPr>
          <p:cNvSpPr txBox="1"/>
          <p:nvPr/>
        </p:nvSpPr>
        <p:spPr>
          <a:xfrm>
            <a:off x="-41161" y="8504498"/>
            <a:ext cx="2189756" cy="1384995"/>
          </a:xfrm>
          <a:prstGeom prst="rect">
            <a:avLst/>
          </a:prstGeom>
          <a:noFill/>
        </p:spPr>
        <p:txBody>
          <a:bodyPr wrap="square" rtlCol="0">
            <a:spAutoFit/>
          </a:bodyPr>
          <a:lstStyle/>
          <a:p>
            <a:pPr algn="ctr"/>
            <a:r>
              <a:rPr lang="en-GB" sz="2800" dirty="0"/>
              <a:t>GCSE History at Samuel Ward</a:t>
            </a:r>
          </a:p>
        </p:txBody>
      </p:sp>
      <p:sp>
        <p:nvSpPr>
          <p:cNvPr id="286" name="Oval 285">
            <a:extLst>
              <a:ext uri="{FF2B5EF4-FFF2-40B4-BE49-F238E27FC236}">
                <a16:creationId xmlns:a16="http://schemas.microsoft.com/office/drawing/2014/main" id="{B02939E1-1D2D-451C-ACE6-3EE9B344DF21}"/>
              </a:ext>
            </a:extLst>
          </p:cNvPr>
          <p:cNvSpPr/>
          <p:nvPr/>
        </p:nvSpPr>
        <p:spPr>
          <a:xfrm>
            <a:off x="5506856" y="6181450"/>
            <a:ext cx="919566" cy="851745"/>
          </a:xfrm>
          <a:prstGeom prst="ellipse">
            <a:avLst/>
          </a:prstGeom>
          <a:solidFill>
            <a:schemeClr val="bg1"/>
          </a:solidFill>
          <a:ln w="76200">
            <a:solidFill>
              <a:srgbClr val="7AB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chemeClr val="tx1"/>
                </a:solidFill>
              </a:rPr>
              <a:t>How did ideas about causes of disease change over time?</a:t>
            </a:r>
          </a:p>
        </p:txBody>
      </p:sp>
      <p:sp>
        <p:nvSpPr>
          <p:cNvPr id="287" name="Oval 286">
            <a:extLst>
              <a:ext uri="{FF2B5EF4-FFF2-40B4-BE49-F238E27FC236}">
                <a16:creationId xmlns:a16="http://schemas.microsoft.com/office/drawing/2014/main" id="{A4750733-D018-4A12-B813-B5023D29DA00}"/>
              </a:ext>
            </a:extLst>
          </p:cNvPr>
          <p:cNvSpPr/>
          <p:nvPr/>
        </p:nvSpPr>
        <p:spPr>
          <a:xfrm>
            <a:off x="4969787" y="5156117"/>
            <a:ext cx="926126" cy="836959"/>
          </a:xfrm>
          <a:prstGeom prst="ellipse">
            <a:avLst/>
          </a:prstGeom>
          <a:solidFill>
            <a:schemeClr val="bg1"/>
          </a:solidFill>
          <a:ln w="76200">
            <a:solidFill>
              <a:srgbClr val="7AB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chemeClr val="tx1"/>
                </a:solidFill>
              </a:rPr>
              <a:t>How did ideas about treating disease change over time? </a:t>
            </a:r>
          </a:p>
        </p:txBody>
      </p:sp>
      <p:sp>
        <p:nvSpPr>
          <p:cNvPr id="288" name="Oval 287">
            <a:extLst>
              <a:ext uri="{FF2B5EF4-FFF2-40B4-BE49-F238E27FC236}">
                <a16:creationId xmlns:a16="http://schemas.microsoft.com/office/drawing/2014/main" id="{5D559021-5A99-4D82-871B-E58F5D85C7B8}"/>
              </a:ext>
            </a:extLst>
          </p:cNvPr>
          <p:cNvSpPr/>
          <p:nvPr/>
        </p:nvSpPr>
        <p:spPr>
          <a:xfrm>
            <a:off x="3748064" y="5117946"/>
            <a:ext cx="905831" cy="836958"/>
          </a:xfrm>
          <a:prstGeom prst="ellipse">
            <a:avLst/>
          </a:prstGeom>
          <a:solidFill>
            <a:schemeClr val="bg1"/>
          </a:solidFill>
          <a:ln w="76200">
            <a:solidFill>
              <a:srgbClr val="7AB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chemeClr val="tx1"/>
                </a:solidFill>
              </a:rPr>
              <a:t>How did the ideas about preventing disease change over time?</a:t>
            </a:r>
          </a:p>
        </p:txBody>
      </p:sp>
      <p:sp>
        <p:nvSpPr>
          <p:cNvPr id="289" name="Oval 288">
            <a:extLst>
              <a:ext uri="{FF2B5EF4-FFF2-40B4-BE49-F238E27FC236}">
                <a16:creationId xmlns:a16="http://schemas.microsoft.com/office/drawing/2014/main" id="{B04C666B-285A-4568-B020-547067DD8A0D}"/>
              </a:ext>
            </a:extLst>
          </p:cNvPr>
          <p:cNvSpPr/>
          <p:nvPr/>
        </p:nvSpPr>
        <p:spPr>
          <a:xfrm>
            <a:off x="2525292" y="5099082"/>
            <a:ext cx="926126" cy="814941"/>
          </a:xfrm>
          <a:prstGeom prst="ellipse">
            <a:avLst/>
          </a:prstGeom>
          <a:solidFill>
            <a:schemeClr val="bg1"/>
          </a:solidFill>
          <a:ln w="76200">
            <a:solidFill>
              <a:srgbClr val="7AB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chemeClr val="tx1"/>
                </a:solidFill>
              </a:rPr>
              <a:t>What were the key battles of WW1?</a:t>
            </a:r>
          </a:p>
        </p:txBody>
      </p:sp>
      <p:sp>
        <p:nvSpPr>
          <p:cNvPr id="290" name="Oval 289">
            <a:extLst>
              <a:ext uri="{FF2B5EF4-FFF2-40B4-BE49-F238E27FC236}">
                <a16:creationId xmlns:a16="http://schemas.microsoft.com/office/drawing/2014/main" id="{5B1D11F4-9182-4DF3-AE4E-E21E55E344FB}"/>
              </a:ext>
            </a:extLst>
          </p:cNvPr>
          <p:cNvSpPr/>
          <p:nvPr/>
        </p:nvSpPr>
        <p:spPr>
          <a:xfrm>
            <a:off x="1137923" y="5091303"/>
            <a:ext cx="1034638" cy="862398"/>
          </a:xfrm>
          <a:prstGeom prst="ellipse">
            <a:avLst/>
          </a:prstGeom>
          <a:solidFill>
            <a:schemeClr val="bg1"/>
          </a:solidFill>
          <a:ln w="76200">
            <a:solidFill>
              <a:srgbClr val="7AB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chemeClr val="tx1"/>
                </a:solidFill>
              </a:rPr>
              <a:t>What were the main medical issues were there and how they were solved?</a:t>
            </a:r>
          </a:p>
        </p:txBody>
      </p:sp>
      <p:sp>
        <p:nvSpPr>
          <p:cNvPr id="291" name="Oval 290">
            <a:extLst>
              <a:ext uri="{FF2B5EF4-FFF2-40B4-BE49-F238E27FC236}">
                <a16:creationId xmlns:a16="http://schemas.microsoft.com/office/drawing/2014/main" id="{2B2C6079-AF1B-4435-BA21-A337684C5887}"/>
              </a:ext>
            </a:extLst>
          </p:cNvPr>
          <p:cNvSpPr/>
          <p:nvPr/>
        </p:nvSpPr>
        <p:spPr>
          <a:xfrm>
            <a:off x="123467" y="4251122"/>
            <a:ext cx="1071223" cy="1076486"/>
          </a:xfrm>
          <a:prstGeom prst="ellipse">
            <a:avLst/>
          </a:prstGeom>
          <a:solidFill>
            <a:schemeClr val="bg1"/>
          </a:solidFill>
          <a:ln w="76200">
            <a:solidFill>
              <a:srgbClr val="7AB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chemeClr val="tx1"/>
                </a:solidFill>
              </a:rPr>
              <a:t>What were the problems with transport and communication on the Western Front?</a:t>
            </a:r>
          </a:p>
        </p:txBody>
      </p:sp>
      <p:sp>
        <p:nvSpPr>
          <p:cNvPr id="292" name="Oval 291">
            <a:extLst>
              <a:ext uri="{FF2B5EF4-FFF2-40B4-BE49-F238E27FC236}">
                <a16:creationId xmlns:a16="http://schemas.microsoft.com/office/drawing/2014/main" id="{A5F52A53-00DE-4373-BFCB-A0177C2EC814}"/>
              </a:ext>
            </a:extLst>
          </p:cNvPr>
          <p:cNvSpPr/>
          <p:nvPr/>
        </p:nvSpPr>
        <p:spPr>
          <a:xfrm>
            <a:off x="1283297" y="3920498"/>
            <a:ext cx="926126" cy="852541"/>
          </a:xfrm>
          <a:prstGeom prst="ellipse">
            <a:avLst/>
          </a:prstGeom>
          <a:solidFill>
            <a:schemeClr val="bg1"/>
          </a:solidFill>
          <a:ln w="76200">
            <a:solidFill>
              <a:srgbClr val="7AB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chemeClr val="tx1"/>
                </a:solidFill>
              </a:rPr>
              <a:t>Who were the FANY?</a:t>
            </a:r>
          </a:p>
        </p:txBody>
      </p:sp>
      <p:sp>
        <p:nvSpPr>
          <p:cNvPr id="293" name="Oval 292">
            <a:extLst>
              <a:ext uri="{FF2B5EF4-FFF2-40B4-BE49-F238E27FC236}">
                <a16:creationId xmlns:a16="http://schemas.microsoft.com/office/drawing/2014/main" id="{1706C641-79E0-49F7-B0CE-1F514119D271}"/>
              </a:ext>
            </a:extLst>
          </p:cNvPr>
          <p:cNvSpPr/>
          <p:nvPr/>
        </p:nvSpPr>
        <p:spPr>
          <a:xfrm>
            <a:off x="2393177" y="1426598"/>
            <a:ext cx="1205700" cy="893407"/>
          </a:xfrm>
          <a:prstGeom prst="ellipse">
            <a:avLst/>
          </a:prstGeom>
          <a:solidFill>
            <a:schemeClr val="bg1"/>
          </a:solidFill>
          <a:ln w="76200">
            <a:solidFill>
              <a:srgbClr val="FF8C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rPr>
              <a:t>How important was the Berlin Blockade in changing US/USSR relation?</a:t>
            </a:r>
          </a:p>
        </p:txBody>
      </p:sp>
      <p:sp>
        <p:nvSpPr>
          <p:cNvPr id="294" name="Oval 293">
            <a:extLst>
              <a:ext uri="{FF2B5EF4-FFF2-40B4-BE49-F238E27FC236}">
                <a16:creationId xmlns:a16="http://schemas.microsoft.com/office/drawing/2014/main" id="{D666FA72-AAFC-4C44-A41E-CBF0B6E3D029}"/>
              </a:ext>
            </a:extLst>
          </p:cNvPr>
          <p:cNvSpPr/>
          <p:nvPr/>
        </p:nvSpPr>
        <p:spPr>
          <a:xfrm>
            <a:off x="3828860" y="1350235"/>
            <a:ext cx="1072970" cy="1008841"/>
          </a:xfrm>
          <a:prstGeom prst="ellipse">
            <a:avLst/>
          </a:prstGeom>
          <a:solidFill>
            <a:schemeClr val="bg1"/>
          </a:solidFill>
          <a:ln w="76200">
            <a:solidFill>
              <a:srgbClr val="FF8C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rPr>
              <a:t>What was the most important reason in changing Cold War relations?</a:t>
            </a:r>
          </a:p>
        </p:txBody>
      </p:sp>
      <p:sp>
        <p:nvSpPr>
          <p:cNvPr id="295" name="Oval 294">
            <a:extLst>
              <a:ext uri="{FF2B5EF4-FFF2-40B4-BE49-F238E27FC236}">
                <a16:creationId xmlns:a16="http://schemas.microsoft.com/office/drawing/2014/main" id="{A2BEC546-AFAE-41A3-B143-385B0F8C93D8}"/>
              </a:ext>
            </a:extLst>
          </p:cNvPr>
          <p:cNvSpPr/>
          <p:nvPr/>
        </p:nvSpPr>
        <p:spPr>
          <a:xfrm>
            <a:off x="5108762" y="1417207"/>
            <a:ext cx="918265" cy="884620"/>
          </a:xfrm>
          <a:prstGeom prst="ellipse">
            <a:avLst/>
          </a:prstGeom>
          <a:solidFill>
            <a:schemeClr val="bg1"/>
          </a:solidFill>
          <a:ln w="76200">
            <a:solidFill>
              <a:srgbClr val="FF8C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rPr>
              <a:t>What kind of divide was the Berlin Wall?</a:t>
            </a:r>
          </a:p>
        </p:txBody>
      </p:sp>
      <p:sp>
        <p:nvSpPr>
          <p:cNvPr id="299" name="Oval 298">
            <a:extLst>
              <a:ext uri="{FF2B5EF4-FFF2-40B4-BE49-F238E27FC236}">
                <a16:creationId xmlns:a16="http://schemas.microsoft.com/office/drawing/2014/main" id="{93172E40-8314-4E6F-A6AE-5C8B91CAAB7C}"/>
              </a:ext>
            </a:extLst>
          </p:cNvPr>
          <p:cNvSpPr/>
          <p:nvPr/>
        </p:nvSpPr>
        <p:spPr>
          <a:xfrm>
            <a:off x="5702021" y="315324"/>
            <a:ext cx="1008226" cy="884620"/>
          </a:xfrm>
          <a:prstGeom prst="ellipse">
            <a:avLst/>
          </a:prstGeom>
          <a:solidFill>
            <a:schemeClr val="bg1"/>
          </a:solidFill>
          <a:ln w="76200">
            <a:solidFill>
              <a:srgbClr val="FF8C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rPr>
              <a:t>How close did the world come to war over Cuba? </a:t>
            </a:r>
          </a:p>
        </p:txBody>
      </p:sp>
      <p:sp>
        <p:nvSpPr>
          <p:cNvPr id="300" name="Oval 299">
            <a:extLst>
              <a:ext uri="{FF2B5EF4-FFF2-40B4-BE49-F238E27FC236}">
                <a16:creationId xmlns:a16="http://schemas.microsoft.com/office/drawing/2014/main" id="{E032A55A-89CA-4A2D-83FD-4E8D6C9FA085}"/>
              </a:ext>
            </a:extLst>
          </p:cNvPr>
          <p:cNvSpPr/>
          <p:nvPr/>
        </p:nvSpPr>
        <p:spPr>
          <a:xfrm>
            <a:off x="4263014" y="55925"/>
            <a:ext cx="1142788" cy="1008840"/>
          </a:xfrm>
          <a:prstGeom prst="ellipse">
            <a:avLst/>
          </a:prstGeom>
          <a:solidFill>
            <a:schemeClr val="bg1"/>
          </a:solidFill>
          <a:ln w="76200">
            <a:solidFill>
              <a:srgbClr val="FF8C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rPr>
              <a:t>How similar were the Prague Spring and the Hungarian uprising?</a:t>
            </a:r>
          </a:p>
        </p:txBody>
      </p:sp>
      <p:sp>
        <p:nvSpPr>
          <p:cNvPr id="302" name="Oval 301">
            <a:extLst>
              <a:ext uri="{FF2B5EF4-FFF2-40B4-BE49-F238E27FC236}">
                <a16:creationId xmlns:a16="http://schemas.microsoft.com/office/drawing/2014/main" id="{53C36150-D6E7-4862-BE87-1ED73FF2CB9D}"/>
              </a:ext>
            </a:extLst>
          </p:cNvPr>
          <p:cNvSpPr/>
          <p:nvPr/>
        </p:nvSpPr>
        <p:spPr>
          <a:xfrm>
            <a:off x="2920334" y="20130"/>
            <a:ext cx="1142789" cy="938321"/>
          </a:xfrm>
          <a:prstGeom prst="ellipse">
            <a:avLst/>
          </a:prstGeom>
          <a:solidFill>
            <a:schemeClr val="bg1"/>
          </a:solidFill>
          <a:ln w="76200">
            <a:solidFill>
              <a:srgbClr val="FF8C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rPr>
              <a:t>What was significant about the Soviet invasion of Afghanistan?</a:t>
            </a:r>
          </a:p>
        </p:txBody>
      </p:sp>
      <p:sp>
        <p:nvSpPr>
          <p:cNvPr id="303" name="Oval 302">
            <a:extLst>
              <a:ext uri="{FF2B5EF4-FFF2-40B4-BE49-F238E27FC236}">
                <a16:creationId xmlns:a16="http://schemas.microsoft.com/office/drawing/2014/main" id="{1FE19235-99D5-4DE7-8F34-406ACA6F7082}"/>
              </a:ext>
            </a:extLst>
          </p:cNvPr>
          <p:cNvSpPr/>
          <p:nvPr/>
        </p:nvSpPr>
        <p:spPr>
          <a:xfrm>
            <a:off x="1705310" y="5045"/>
            <a:ext cx="1008226" cy="884620"/>
          </a:xfrm>
          <a:prstGeom prst="ellipse">
            <a:avLst/>
          </a:prstGeom>
          <a:solidFill>
            <a:schemeClr val="bg1"/>
          </a:solidFill>
          <a:ln w="76200">
            <a:solidFill>
              <a:srgbClr val="FF8C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rPr>
              <a:t>How did relations change with new leaders?</a:t>
            </a:r>
          </a:p>
        </p:txBody>
      </p:sp>
      <p:sp>
        <p:nvSpPr>
          <p:cNvPr id="304" name="Oval 303">
            <a:extLst>
              <a:ext uri="{FF2B5EF4-FFF2-40B4-BE49-F238E27FC236}">
                <a16:creationId xmlns:a16="http://schemas.microsoft.com/office/drawing/2014/main" id="{16E211CD-ADB2-41CC-AF1D-1B7F8FC36337}"/>
              </a:ext>
            </a:extLst>
          </p:cNvPr>
          <p:cNvSpPr/>
          <p:nvPr/>
        </p:nvSpPr>
        <p:spPr>
          <a:xfrm>
            <a:off x="561392" y="31356"/>
            <a:ext cx="1008226" cy="884620"/>
          </a:xfrm>
          <a:prstGeom prst="ellipse">
            <a:avLst/>
          </a:prstGeom>
          <a:solidFill>
            <a:schemeClr val="bg1"/>
          </a:solidFill>
          <a:ln w="76200">
            <a:solidFill>
              <a:srgbClr val="FF8C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rPr>
              <a:t>Why did the USSR collapse?</a:t>
            </a:r>
          </a:p>
        </p:txBody>
      </p:sp>
      <p:sp>
        <p:nvSpPr>
          <p:cNvPr id="305" name="Oval 304">
            <a:extLst>
              <a:ext uri="{FF2B5EF4-FFF2-40B4-BE49-F238E27FC236}">
                <a16:creationId xmlns:a16="http://schemas.microsoft.com/office/drawing/2014/main" id="{34BF567E-9DA8-4992-8D33-679342422A3C}"/>
              </a:ext>
            </a:extLst>
          </p:cNvPr>
          <p:cNvSpPr/>
          <p:nvPr/>
        </p:nvSpPr>
        <p:spPr>
          <a:xfrm>
            <a:off x="3566939" y="3911175"/>
            <a:ext cx="926126" cy="862739"/>
          </a:xfrm>
          <a:prstGeom prst="ellipse">
            <a:avLst/>
          </a:prstGeom>
          <a:solidFill>
            <a:schemeClr val="bg1"/>
          </a:solidFill>
          <a:ln w="76200">
            <a:solidFill>
              <a:srgbClr val="7AB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chemeClr val="tx1"/>
                </a:solidFill>
              </a:rPr>
              <a:t>How did WW1 change Germany?</a:t>
            </a:r>
          </a:p>
        </p:txBody>
      </p:sp>
      <p:sp>
        <p:nvSpPr>
          <p:cNvPr id="306" name="Oval 305">
            <a:extLst>
              <a:ext uri="{FF2B5EF4-FFF2-40B4-BE49-F238E27FC236}">
                <a16:creationId xmlns:a16="http://schemas.microsoft.com/office/drawing/2014/main" id="{CC438F28-555F-48D8-8026-F0EC9266C3B5}"/>
              </a:ext>
            </a:extLst>
          </p:cNvPr>
          <p:cNvSpPr/>
          <p:nvPr/>
        </p:nvSpPr>
        <p:spPr>
          <a:xfrm>
            <a:off x="4691162" y="3936422"/>
            <a:ext cx="926126" cy="862739"/>
          </a:xfrm>
          <a:prstGeom prst="ellipse">
            <a:avLst/>
          </a:prstGeom>
          <a:solidFill>
            <a:schemeClr val="bg1"/>
          </a:solidFill>
          <a:ln w="76200">
            <a:solidFill>
              <a:srgbClr val="7AB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chemeClr val="tx1"/>
                </a:solidFill>
              </a:rPr>
              <a:t>What was the greatest threat facing Germany in the 1920s?</a:t>
            </a:r>
          </a:p>
        </p:txBody>
      </p:sp>
      <p:sp>
        <p:nvSpPr>
          <p:cNvPr id="307" name="Oval 306">
            <a:extLst>
              <a:ext uri="{FF2B5EF4-FFF2-40B4-BE49-F238E27FC236}">
                <a16:creationId xmlns:a16="http://schemas.microsoft.com/office/drawing/2014/main" id="{2311EBB5-D10B-4152-97EA-250B90B3230E}"/>
              </a:ext>
            </a:extLst>
          </p:cNvPr>
          <p:cNvSpPr/>
          <p:nvPr/>
        </p:nvSpPr>
        <p:spPr>
          <a:xfrm>
            <a:off x="5732621" y="3702827"/>
            <a:ext cx="955211" cy="941681"/>
          </a:xfrm>
          <a:prstGeom prst="ellipse">
            <a:avLst/>
          </a:prstGeom>
          <a:solidFill>
            <a:schemeClr val="bg1"/>
          </a:solidFill>
          <a:ln w="76200">
            <a:solidFill>
              <a:srgbClr val="7AB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chemeClr val="tx1"/>
                </a:solidFill>
              </a:rPr>
              <a:t>How successfully did Stresemann solve Germany’s problems?</a:t>
            </a:r>
          </a:p>
        </p:txBody>
      </p:sp>
      <p:sp>
        <p:nvSpPr>
          <p:cNvPr id="308" name="Rectangle 307">
            <a:extLst>
              <a:ext uri="{FF2B5EF4-FFF2-40B4-BE49-F238E27FC236}">
                <a16:creationId xmlns:a16="http://schemas.microsoft.com/office/drawing/2014/main" id="{97412B71-623E-4EFB-BC66-8AEDA5DBC85A}"/>
              </a:ext>
            </a:extLst>
          </p:cNvPr>
          <p:cNvSpPr/>
          <p:nvPr/>
        </p:nvSpPr>
        <p:spPr>
          <a:xfrm>
            <a:off x="3748064" y="2910151"/>
            <a:ext cx="2278963" cy="288872"/>
          </a:xfrm>
          <a:prstGeom prst="rect">
            <a:avLst/>
          </a:prstGeom>
          <a:solidFill>
            <a:srgbClr val="7AB000"/>
          </a:solidFill>
          <a:ln>
            <a:solidFill>
              <a:srgbClr val="7AB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1" dirty="0"/>
          </a:p>
        </p:txBody>
      </p:sp>
      <p:sp>
        <p:nvSpPr>
          <p:cNvPr id="310" name="Oval 309">
            <a:extLst>
              <a:ext uri="{FF2B5EF4-FFF2-40B4-BE49-F238E27FC236}">
                <a16:creationId xmlns:a16="http://schemas.microsoft.com/office/drawing/2014/main" id="{48996B31-E2B4-46EB-8CF4-839D9C08084A}"/>
              </a:ext>
            </a:extLst>
          </p:cNvPr>
          <p:cNvSpPr/>
          <p:nvPr/>
        </p:nvSpPr>
        <p:spPr>
          <a:xfrm>
            <a:off x="5500296" y="2667697"/>
            <a:ext cx="926126" cy="862739"/>
          </a:xfrm>
          <a:prstGeom prst="ellipse">
            <a:avLst/>
          </a:prstGeom>
          <a:solidFill>
            <a:schemeClr val="bg1"/>
          </a:solidFill>
          <a:ln w="76200">
            <a:solidFill>
              <a:srgbClr val="7AB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chemeClr val="tx1"/>
                </a:solidFill>
              </a:rPr>
              <a:t>How did Hitler become Chancellor?</a:t>
            </a:r>
          </a:p>
        </p:txBody>
      </p:sp>
      <p:sp>
        <p:nvSpPr>
          <p:cNvPr id="311" name="Oval 310">
            <a:extLst>
              <a:ext uri="{FF2B5EF4-FFF2-40B4-BE49-F238E27FC236}">
                <a16:creationId xmlns:a16="http://schemas.microsoft.com/office/drawing/2014/main" id="{3DAFAA3B-FFD9-47A6-BE89-726915872797}"/>
              </a:ext>
            </a:extLst>
          </p:cNvPr>
          <p:cNvSpPr/>
          <p:nvPr/>
        </p:nvSpPr>
        <p:spPr>
          <a:xfrm>
            <a:off x="4231077" y="2653992"/>
            <a:ext cx="926126" cy="862739"/>
          </a:xfrm>
          <a:prstGeom prst="ellipse">
            <a:avLst/>
          </a:prstGeom>
          <a:solidFill>
            <a:schemeClr val="bg1"/>
          </a:solidFill>
          <a:ln w="76200">
            <a:solidFill>
              <a:srgbClr val="7AB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chemeClr val="tx1"/>
                </a:solidFill>
              </a:rPr>
              <a:t>How did Hitler become Fuhrer?</a:t>
            </a:r>
          </a:p>
        </p:txBody>
      </p:sp>
      <p:sp>
        <p:nvSpPr>
          <p:cNvPr id="312" name="Oval 311">
            <a:extLst>
              <a:ext uri="{FF2B5EF4-FFF2-40B4-BE49-F238E27FC236}">
                <a16:creationId xmlns:a16="http://schemas.microsoft.com/office/drawing/2014/main" id="{78EF3799-9576-4605-B49E-572FEA19D98A}"/>
              </a:ext>
            </a:extLst>
          </p:cNvPr>
          <p:cNvSpPr/>
          <p:nvPr/>
        </p:nvSpPr>
        <p:spPr>
          <a:xfrm>
            <a:off x="3099758" y="2640270"/>
            <a:ext cx="926126" cy="862739"/>
          </a:xfrm>
          <a:prstGeom prst="ellipse">
            <a:avLst/>
          </a:prstGeom>
          <a:solidFill>
            <a:schemeClr val="bg1"/>
          </a:solidFill>
          <a:ln w="76200">
            <a:solidFill>
              <a:srgbClr val="7AB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chemeClr val="tx1"/>
                </a:solidFill>
              </a:rPr>
              <a:t>How did Hitler maintain control?</a:t>
            </a:r>
          </a:p>
        </p:txBody>
      </p:sp>
      <p:sp>
        <p:nvSpPr>
          <p:cNvPr id="314" name="Oval 313">
            <a:extLst>
              <a:ext uri="{FF2B5EF4-FFF2-40B4-BE49-F238E27FC236}">
                <a16:creationId xmlns:a16="http://schemas.microsoft.com/office/drawing/2014/main" id="{1FD87D66-E37D-4782-9D56-4A49C0DE65D8}"/>
              </a:ext>
            </a:extLst>
          </p:cNvPr>
          <p:cNvSpPr/>
          <p:nvPr/>
        </p:nvSpPr>
        <p:spPr>
          <a:xfrm>
            <a:off x="801641" y="2684837"/>
            <a:ext cx="977534" cy="816040"/>
          </a:xfrm>
          <a:prstGeom prst="ellipse">
            <a:avLst/>
          </a:prstGeom>
          <a:solidFill>
            <a:schemeClr val="bg1"/>
          </a:solidFill>
          <a:ln w="76200">
            <a:solidFill>
              <a:srgbClr val="FF8C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chemeClr val="tx1"/>
                </a:solidFill>
              </a:rPr>
              <a:t>What was life like in Nazi Germany?</a:t>
            </a:r>
          </a:p>
        </p:txBody>
      </p:sp>
    </p:spTree>
    <p:extLst>
      <p:ext uri="{BB962C8B-B14F-4D97-AF65-F5344CB8AC3E}">
        <p14:creationId xmlns:p14="http://schemas.microsoft.com/office/powerpoint/2010/main" val="212039596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35329</TotalTime>
  <Words>831</Words>
  <Application>Microsoft Office PowerPoint</Application>
  <PresentationFormat>A4 Paper (210x297 mm)</PresentationFormat>
  <Paragraphs>85</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Wadebridge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Burrell, Grace</dc:creator>
  <cp:lastModifiedBy>F George</cp:lastModifiedBy>
  <cp:revision>491</cp:revision>
  <cp:lastPrinted>2019-12-02T15:04:20Z</cp:lastPrinted>
  <dcterms:created xsi:type="dcterms:W3CDTF">2019-10-28T16:02:33Z</dcterms:created>
  <dcterms:modified xsi:type="dcterms:W3CDTF">2022-09-04T16:59:20Z</dcterms:modified>
</cp:coreProperties>
</file>